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A3D6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ounded Rectangle 2"/>
          <p:cNvSpPr/>
          <p:nvPr/>
        </p:nvSpPr>
        <p:spPr>
          <a:xfrm>
            <a:off x="502920" y="420624"/>
            <a:ext cx="457200" cy="237744"/>
          </a:xfrm>
          <a:prstGeom prst="roundRect">
            <a:avLst>
              <a:gd name="adj" fmla="val 50000"/>
            </a:avLst>
          </a:prstGeom>
          <a:noFill/>
          <a:ln w="1905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1143000" y="310896"/>
            <a:ext cx="10058400" cy="64008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3000" b="1">
                <a:solidFill>
                  <a:srgbClr val="FFFFFF"/>
                </a:solidFill>
                <a:latin typeface="Fira Sans Condensed"/>
              </a:rPr>
              <a:t>System Landscape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02920" y="6455664"/>
            <a:ext cx="914400" cy="27432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100" b="0">
                <a:solidFill>
                  <a:srgbClr val="D7E6F4"/>
                </a:solidFill>
                <a:latin typeface="Fira Sans Condensed"/>
              </a:rPr>
              <a:t>6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012680" y="6391656"/>
            <a:ext cx="1691640" cy="36576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r"/>
            <a:r>
              <a:rPr sz="1700" b="1">
                <a:solidFill>
                  <a:srgbClr val="FFFFFF"/>
                </a:solidFill>
                <a:latin typeface="Fira Sans Condensed"/>
              </a:rPr>
              <a:t>adesso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822960" y="1243584"/>
            <a:ext cx="5120640" cy="841248"/>
          </a:xfrm>
          <a:prstGeom prst="roundRect">
            <a:avLst>
              <a:gd name="adj" fmla="val 10000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078992" y="1335024"/>
            <a:ext cx="4608576" cy="29260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450" b="1" i="0">
                <a:solidFill>
                  <a:srgbClr val="0E2A47"/>
                </a:solidFill>
                <a:latin typeface="Fira Sans"/>
              </a:rPr>
              <a:t>Publisher  (nur publizieren)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78992" y="1664208"/>
            <a:ext cx="4608576" cy="32918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200" b="0" i="0">
                <a:solidFill>
                  <a:srgbClr val="6B7785"/>
                </a:solidFill>
                <a:latin typeface="Fira Sans"/>
              </a:rPr>
              <a:t>z. B. AB+M · LabAccess · MDN · Stammdaten   —  proprietär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6245352" y="1243584"/>
            <a:ext cx="5120640" cy="841248"/>
          </a:xfrm>
          <a:prstGeom prst="roundRect">
            <a:avLst>
              <a:gd name="adj" fmla="val 10000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501384" y="1335024"/>
            <a:ext cx="4608576" cy="29260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450" b="1" i="0">
                <a:solidFill>
                  <a:srgbClr val="0E2A47"/>
                </a:solidFill>
                <a:latin typeface="Fira Sans"/>
              </a:rPr>
              <a:t>Subsysteme  (konsumieren &amp; publizieren)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501384" y="1664208"/>
            <a:ext cx="4608576" cy="32918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200" b="0" i="0">
                <a:solidFill>
                  <a:srgbClr val="6B7785"/>
                </a:solidFill>
                <a:latin typeface="Fira Sans"/>
              </a:rPr>
              <a:t>z. B. LIS · Geräte / Analyzer   —  proprietär</a:t>
            </a:r>
          </a:p>
        </p:txBody>
      </p:sp>
      <p:sp>
        <p:nvSpPr>
          <p:cNvPr id="13" name="Down Arrow 12"/>
          <p:cNvSpPr/>
          <p:nvPr/>
        </p:nvSpPr>
        <p:spPr>
          <a:xfrm>
            <a:off x="3236976" y="2103120"/>
            <a:ext cx="292608" cy="274320"/>
          </a:xfrm>
          <a:prstGeom prst="downArrow">
            <a:avLst/>
          </a:prstGeom>
          <a:solidFill>
            <a:srgbClr val="FF986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3639312" y="2093976"/>
            <a:ext cx="1463040" cy="2926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/>
            <a:r>
              <a:rPr sz="1100" b="0" i="1">
                <a:solidFill>
                  <a:srgbClr val="D7E6F4"/>
                </a:solidFill>
                <a:latin typeface="Fira Sans"/>
              </a:rPr>
              <a:t>publizieren</a:t>
            </a:r>
          </a:p>
        </p:txBody>
      </p:sp>
      <p:sp>
        <p:nvSpPr>
          <p:cNvPr id="15" name="Up-Down Arrow 14"/>
          <p:cNvSpPr/>
          <p:nvPr/>
        </p:nvSpPr>
        <p:spPr>
          <a:xfrm>
            <a:off x="8705088" y="2057400"/>
            <a:ext cx="201168" cy="365760"/>
          </a:xfrm>
          <a:prstGeom prst="upDownArrow">
            <a:avLst/>
          </a:prstGeom>
          <a:solidFill>
            <a:srgbClr val="FF986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6199632" y="2093976"/>
            <a:ext cx="2286000" cy="2926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r"/>
            <a:r>
              <a:rPr sz="1100" b="0" i="1">
                <a:solidFill>
                  <a:srgbClr val="D7E6F4"/>
                </a:solidFill>
                <a:latin typeface="Fira Sans"/>
              </a:rPr>
              <a:t>konsumieren &amp; publizieren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3108960" y="2395728"/>
            <a:ext cx="5971032" cy="1371600"/>
          </a:xfrm>
          <a:prstGeom prst="roundRect">
            <a:avLst>
              <a:gd name="adj" fmla="val 7000"/>
            </a:avLst>
          </a:prstGeom>
          <a:solidFill>
            <a:srgbClr val="FF9868"/>
          </a:solidFill>
          <a:ln w="44450">
            <a:solidFill>
              <a:srgbClr val="0E2A47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ounded Rectangle 17"/>
          <p:cNvSpPr/>
          <p:nvPr/>
        </p:nvSpPr>
        <p:spPr>
          <a:xfrm>
            <a:off x="3255264" y="2514600"/>
            <a:ext cx="566928" cy="237744"/>
          </a:xfrm>
          <a:prstGeom prst="roundRect">
            <a:avLst>
              <a:gd name="adj" fmla="val 50000"/>
            </a:avLst>
          </a:prstGeom>
          <a:solidFill>
            <a:srgbClr val="0E2A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3255264" y="2514600"/>
            <a:ext cx="56692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/>
            <a:r>
              <a:rPr sz="950" b="1" i="0">
                <a:solidFill>
                  <a:srgbClr val="28DCAA"/>
                </a:solidFill>
                <a:latin typeface="Fira Sans Condensed"/>
              </a:rPr>
              <a:t>CORE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108960" y="2441448"/>
            <a:ext cx="5971032" cy="31089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/>
            <a:r>
              <a:rPr sz="2000" b="1" i="0">
                <a:solidFill>
                  <a:srgbClr val="0E2A47"/>
                </a:solidFill>
                <a:latin typeface="Fira Sans"/>
              </a:rPr>
              <a:t>Event Store  —  Hot Store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108960" y="2761488"/>
            <a:ext cx="5971032" cy="18288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/>
            <a:r>
              <a:rPr sz="1250" b="0" i="0">
                <a:solidFill>
                  <a:srgbClr val="0E2A47"/>
                </a:solidFill>
                <a:latin typeface="Fira Sans"/>
              </a:rPr>
              <a:t>append-only · kanonische Wahrheit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5476342" y="2962656"/>
            <a:ext cx="1236268" cy="274320"/>
          </a:xfrm>
          <a:prstGeom prst="roundRect">
            <a:avLst>
              <a:gd name="adj" fmla="val 50000"/>
            </a:avLst>
          </a:prstGeom>
          <a:solidFill>
            <a:srgbClr val="0E2A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5476342" y="2962656"/>
            <a:ext cx="1236268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/>
            <a:r>
              <a:rPr sz="1100" b="0" i="0">
                <a:solidFill>
                  <a:srgbClr val="FFFFFF"/>
                </a:solidFill>
                <a:latin typeface="Fira Sans Condensed"/>
              </a:rPr>
              <a:t>z. B. Kafka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3364992" y="3291840"/>
            <a:ext cx="5458968" cy="402336"/>
          </a:xfrm>
          <a:prstGeom prst="roundRect">
            <a:avLst>
              <a:gd name="adj" fmla="val 22000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3364992" y="3291840"/>
            <a:ext cx="5458968" cy="40233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/>
            <a:r>
              <a:rPr sz="1150" b="1" i="0">
                <a:solidFill>
                  <a:srgbClr val="0E2A47"/>
                </a:solidFill>
                <a:latin typeface="Fira Sans"/>
              </a:rPr>
              <a:t>Event-Prozessoren  (konsumieren &amp; publizieren)  ·  z. B. Proben-Routing</a:t>
            </a:r>
          </a:p>
        </p:txBody>
      </p:sp>
      <p:sp>
        <p:nvSpPr>
          <p:cNvPr id="26" name="Down Arrow 25"/>
          <p:cNvSpPr/>
          <p:nvPr/>
        </p:nvSpPr>
        <p:spPr>
          <a:xfrm>
            <a:off x="5948172" y="3794760"/>
            <a:ext cx="292608" cy="256032"/>
          </a:xfrm>
          <a:prstGeom prst="downArrow">
            <a:avLst/>
          </a:prstGeom>
          <a:solidFill>
            <a:srgbClr val="FF986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Rounded Rectangle 26"/>
          <p:cNvSpPr/>
          <p:nvPr/>
        </p:nvSpPr>
        <p:spPr>
          <a:xfrm>
            <a:off x="3108960" y="4078224"/>
            <a:ext cx="5971032" cy="603504"/>
          </a:xfrm>
          <a:prstGeom prst="roundRect">
            <a:avLst>
              <a:gd name="adj" fmla="val 14000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3383280" y="4078224"/>
            <a:ext cx="2743200" cy="60350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/>
            <a:r>
              <a:rPr sz="1600" b="1" i="0">
                <a:solidFill>
                  <a:srgbClr val="0E2A47"/>
                </a:solidFill>
                <a:latin typeface="Fira Sans"/>
              </a:rPr>
              <a:t>Projektionen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6002122" y="4242816"/>
            <a:ext cx="2498140" cy="274320"/>
          </a:xfrm>
          <a:prstGeom prst="roundRect">
            <a:avLst>
              <a:gd name="adj" fmla="val 50000"/>
            </a:avLst>
          </a:prstGeom>
          <a:solidFill>
            <a:srgbClr val="0E2A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6002122" y="4242816"/>
            <a:ext cx="249814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/>
            <a:r>
              <a:rPr sz="1100" b="0" i="0">
                <a:solidFill>
                  <a:srgbClr val="FFFFFF"/>
                </a:solidFill>
                <a:latin typeface="Fira Sans Condensed"/>
              </a:rPr>
              <a:t>Kafka Streams → PostgreSQL</a:t>
            </a:r>
          </a:p>
        </p:txBody>
      </p:sp>
      <p:sp>
        <p:nvSpPr>
          <p:cNvPr id="31" name="Rectangle 30"/>
          <p:cNvSpPr/>
          <p:nvPr/>
        </p:nvSpPr>
        <p:spPr>
          <a:xfrm>
            <a:off x="6084951" y="4681728"/>
            <a:ext cx="19050" cy="91440"/>
          </a:xfrm>
          <a:prstGeom prst="rect">
            <a:avLst/>
          </a:prstGeom>
          <a:solidFill>
            <a:srgbClr val="D7E6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Rectangle 31"/>
          <p:cNvSpPr/>
          <p:nvPr/>
        </p:nvSpPr>
        <p:spPr>
          <a:xfrm>
            <a:off x="2514600" y="4773168"/>
            <a:ext cx="7159752" cy="19050"/>
          </a:xfrm>
          <a:prstGeom prst="rect">
            <a:avLst/>
          </a:prstGeom>
          <a:solidFill>
            <a:srgbClr val="D7E6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Down Arrow 32"/>
          <p:cNvSpPr/>
          <p:nvPr/>
        </p:nvSpPr>
        <p:spPr>
          <a:xfrm>
            <a:off x="2414016" y="4773168"/>
            <a:ext cx="201168" cy="109728"/>
          </a:xfrm>
          <a:prstGeom prst="downArrow">
            <a:avLst/>
          </a:prstGeom>
          <a:solidFill>
            <a:srgbClr val="D7E6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Down Arrow 33"/>
          <p:cNvSpPr/>
          <p:nvPr/>
        </p:nvSpPr>
        <p:spPr>
          <a:xfrm>
            <a:off x="5993892" y="4773168"/>
            <a:ext cx="201168" cy="109728"/>
          </a:xfrm>
          <a:prstGeom prst="downArrow">
            <a:avLst/>
          </a:prstGeom>
          <a:solidFill>
            <a:srgbClr val="D7E6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Down Arrow 34"/>
          <p:cNvSpPr/>
          <p:nvPr/>
        </p:nvSpPr>
        <p:spPr>
          <a:xfrm>
            <a:off x="9573768" y="4773168"/>
            <a:ext cx="201168" cy="109728"/>
          </a:xfrm>
          <a:prstGeom prst="downArrow">
            <a:avLst/>
          </a:prstGeom>
          <a:solidFill>
            <a:srgbClr val="D7E6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Rounded Rectangle 35"/>
          <p:cNvSpPr/>
          <p:nvPr/>
        </p:nvSpPr>
        <p:spPr>
          <a:xfrm>
            <a:off x="822960" y="4882896"/>
            <a:ext cx="3383280" cy="1426464"/>
          </a:xfrm>
          <a:prstGeom prst="roundRect">
            <a:avLst>
              <a:gd name="adj" fmla="val 7000"/>
            </a:avLst>
          </a:prstGeom>
          <a:solidFill>
            <a:srgbClr val="FF9868"/>
          </a:solidFill>
          <a:ln w="44450">
            <a:solidFill>
              <a:srgbClr val="0E2A47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7" name="Rounded Rectangle 36"/>
          <p:cNvSpPr/>
          <p:nvPr/>
        </p:nvSpPr>
        <p:spPr>
          <a:xfrm>
            <a:off x="969264" y="5029200"/>
            <a:ext cx="566928" cy="237744"/>
          </a:xfrm>
          <a:prstGeom prst="roundRect">
            <a:avLst>
              <a:gd name="adj" fmla="val 50000"/>
            </a:avLst>
          </a:prstGeom>
          <a:solidFill>
            <a:srgbClr val="0E2A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8" name="TextBox 37"/>
          <p:cNvSpPr txBox="1"/>
          <p:nvPr/>
        </p:nvSpPr>
        <p:spPr>
          <a:xfrm>
            <a:off x="969264" y="5029200"/>
            <a:ext cx="56692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/>
            <a:r>
              <a:rPr sz="950" b="1" i="0">
                <a:solidFill>
                  <a:srgbClr val="28DCAA"/>
                </a:solidFill>
                <a:latin typeface="Fira Sans Condensed"/>
              </a:rPr>
              <a:t>CORE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822960" y="5157216"/>
            <a:ext cx="3383280" cy="38404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/>
            <a:r>
              <a:rPr sz="1700" b="1" i="0">
                <a:solidFill>
                  <a:srgbClr val="0E2A47"/>
                </a:solidFill>
                <a:latin typeface="Fira Sans"/>
              </a:rPr>
              <a:t>Cold Store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1051560" y="5577840"/>
            <a:ext cx="292608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/>
            <a:r>
              <a:rPr sz="1250" b="0" i="0">
                <a:solidFill>
                  <a:srgbClr val="0E2A47"/>
                </a:solidFill>
                <a:latin typeface="Fira Sans"/>
              </a:rPr>
              <a:t>Archiv · Audit-Trail · Dokumente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1686154" y="5925312"/>
            <a:ext cx="1656892" cy="274320"/>
          </a:xfrm>
          <a:prstGeom prst="roundRect">
            <a:avLst>
              <a:gd name="adj" fmla="val 50000"/>
            </a:avLst>
          </a:prstGeom>
          <a:solidFill>
            <a:srgbClr val="0E2A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2" name="TextBox 41"/>
          <p:cNvSpPr txBox="1"/>
          <p:nvPr/>
        </p:nvSpPr>
        <p:spPr>
          <a:xfrm>
            <a:off x="1686154" y="5925312"/>
            <a:ext cx="1656892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/>
            <a:r>
              <a:rPr sz="1100" b="0" i="0">
                <a:solidFill>
                  <a:srgbClr val="FFFFFF"/>
                </a:solidFill>
                <a:latin typeface="Fira Sans Condensed"/>
              </a:rPr>
              <a:t>z. B. PostgreSQL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4402836" y="4882896"/>
            <a:ext cx="3383280" cy="1426464"/>
          </a:xfrm>
          <a:prstGeom prst="roundRect">
            <a:avLst>
              <a:gd name="adj" fmla="val 7000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4" name="TextBox 43"/>
          <p:cNvSpPr txBox="1"/>
          <p:nvPr/>
        </p:nvSpPr>
        <p:spPr>
          <a:xfrm>
            <a:off x="4402836" y="5065776"/>
            <a:ext cx="3383280" cy="38404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/>
            <a:r>
              <a:rPr sz="1700" b="1" i="0">
                <a:solidFill>
                  <a:srgbClr val="0E2A47"/>
                </a:solidFill>
                <a:latin typeface="Fira Sans"/>
              </a:rPr>
              <a:t>Monitoring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4631436" y="5486400"/>
            <a:ext cx="292608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/>
            <a:r>
              <a:rPr sz="1250" b="0" i="0">
                <a:solidFill>
                  <a:srgbClr val="6B7785"/>
                </a:solidFill>
                <a:latin typeface="Fira Sans"/>
              </a:rPr>
              <a:t>Auftragsstatus / Auslastung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5392217" y="5925312"/>
            <a:ext cx="1404518" cy="274320"/>
          </a:xfrm>
          <a:prstGeom prst="roundRect">
            <a:avLst>
              <a:gd name="adj" fmla="val 50000"/>
            </a:avLst>
          </a:prstGeom>
          <a:solidFill>
            <a:srgbClr val="0E2A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7" name="TextBox 46"/>
          <p:cNvSpPr txBox="1"/>
          <p:nvPr/>
        </p:nvSpPr>
        <p:spPr>
          <a:xfrm>
            <a:off x="5392217" y="5925312"/>
            <a:ext cx="1404518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/>
            <a:r>
              <a:rPr sz="1100" b="0" i="0">
                <a:solidFill>
                  <a:srgbClr val="FFFFFF"/>
                </a:solidFill>
                <a:latin typeface="Fira Sans Condensed"/>
              </a:rPr>
              <a:t>z. B. Grafana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7982712" y="4882896"/>
            <a:ext cx="3383280" cy="1426464"/>
          </a:xfrm>
          <a:prstGeom prst="roundRect">
            <a:avLst>
              <a:gd name="adj" fmla="val 7000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9" name="TextBox 48"/>
          <p:cNvSpPr txBox="1"/>
          <p:nvPr/>
        </p:nvSpPr>
        <p:spPr>
          <a:xfrm>
            <a:off x="7982712" y="5065776"/>
            <a:ext cx="3383280" cy="38404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/>
            <a:r>
              <a:rPr sz="1700" b="1" i="0">
                <a:solidFill>
                  <a:srgbClr val="0E2A47"/>
                </a:solidFill>
                <a:latin typeface="Fira Sans"/>
              </a:rPr>
              <a:t>Reporting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8211312" y="5486400"/>
            <a:ext cx="292608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/>
            <a:r>
              <a:rPr sz="1250" b="0" i="0">
                <a:solidFill>
                  <a:srgbClr val="6B7785"/>
                </a:solidFill>
                <a:latin typeface="Fira Sans"/>
              </a:rPr>
              <a:t>Bericht an Gruppe · KPIs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8930030" y="5925312"/>
            <a:ext cx="1488643" cy="274320"/>
          </a:xfrm>
          <a:prstGeom prst="roundRect">
            <a:avLst>
              <a:gd name="adj" fmla="val 50000"/>
            </a:avLst>
          </a:prstGeom>
          <a:solidFill>
            <a:srgbClr val="0E2A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2" name="TextBox 51"/>
          <p:cNvSpPr txBox="1"/>
          <p:nvPr/>
        </p:nvSpPr>
        <p:spPr>
          <a:xfrm>
            <a:off x="8930030" y="5925312"/>
            <a:ext cx="1488643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/>
            <a:r>
              <a:rPr sz="1100" b="0" i="0">
                <a:solidFill>
                  <a:srgbClr val="FFFFFF"/>
                </a:solidFill>
                <a:latin typeface="Fira Sans Condensed"/>
              </a:rPr>
              <a:t>z. B. Power BI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