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3D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Golden Master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1161288"/>
            <a:ext cx="146304" cy="18288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94944" y="1078992"/>
            <a:ext cx="731520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FFFFFF"/>
                </a:solidFill>
                <a:latin typeface="Fira Sans"/>
              </a:rPr>
              <a:t>Was ist das?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57200" y="1444752"/>
            <a:ext cx="11274552" cy="74980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3232" y="1444752"/>
            <a:ext cx="10789920" cy="7498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250" b="0" i="0">
                <a:solidFill>
                  <a:srgbClr val="0E2A47"/>
                </a:solidFill>
                <a:latin typeface="Fira Sans"/>
              </a:rPr>
              <a:t>Ein umfassender Acceptance-/Approval-Test der Software: Das System wird als Ganzes gegen einen einmal erfassten, freigegebenen Referenz-Stand („Golden Master“) geprüft — weicht ein Ergebnis ab, schlägt der Test an.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2459736"/>
            <a:ext cx="146304" cy="18288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94944" y="2377440"/>
            <a:ext cx="731520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FFFFFF"/>
                </a:solidFill>
                <a:latin typeface="Fira Sans"/>
              </a:rPr>
              <a:t>Vorgehen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57200" y="2743200"/>
            <a:ext cx="3383280" cy="969264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603504" y="2889504"/>
            <a:ext cx="384048" cy="384048"/>
          </a:xfrm>
          <a:prstGeom prst="ellipse">
            <a:avLst/>
          </a:prstGeom>
          <a:solidFill>
            <a:srgbClr val="006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03504" y="2889504"/>
            <a:ext cx="384048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1" i="0">
                <a:solidFill>
                  <a:srgbClr val="FFFFFF"/>
                </a:solidFill>
                <a:latin typeface="Fira Sans"/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2871216"/>
            <a:ext cx="260604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00" b="1" i="0">
                <a:solidFill>
                  <a:srgbClr val="0E2A47"/>
                </a:solidFill>
                <a:latin typeface="Fira Sans"/>
              </a:rPr>
              <a:t>Code- &amp; Ergebnis-Analyse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280" y="3200400"/>
            <a:ext cx="260604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050" b="0" i="0">
                <a:solidFill>
                  <a:srgbClr val="6B7785"/>
                </a:solidFill>
                <a:latin typeface="Fira Sans"/>
              </a:rPr>
              <a:t>Prüfen, wie die Software arbeitet und wie/wo Ergebnisse abgelegt werden.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407408" y="2743200"/>
            <a:ext cx="3383280" cy="969264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4553712" y="2889504"/>
            <a:ext cx="384048" cy="384048"/>
          </a:xfrm>
          <a:prstGeom prst="ellipse">
            <a:avLst/>
          </a:prstGeom>
          <a:solidFill>
            <a:srgbClr val="006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553712" y="2889504"/>
            <a:ext cx="384048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1" i="0">
                <a:solidFill>
                  <a:srgbClr val="FFFFFF"/>
                </a:solidFill>
                <a:latin typeface="Fira Sans"/>
              </a:rPr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47488" y="2871216"/>
            <a:ext cx="260604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00" b="1" i="0">
                <a:solidFill>
                  <a:srgbClr val="0E2A47"/>
                </a:solidFill>
                <a:latin typeface="Fira Sans"/>
              </a:rPr>
              <a:t>Testtool aufbauen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7488" y="3200400"/>
            <a:ext cx="260604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050" b="0" i="0">
                <a:solidFill>
                  <a:srgbClr val="6B7785"/>
                </a:solidFill>
                <a:latin typeface="Fira Sans"/>
              </a:rPr>
              <a:t>Werkzeug, das Referenz-Ergebnisse erfasst und bei jedem Lauf vergleicht.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48472" y="2743200"/>
            <a:ext cx="3383280" cy="969264"/>
          </a:xfrm>
          <a:prstGeom prst="roundRect">
            <a:avLst>
              <a:gd name="adj" fmla="val 8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8494776" y="2889504"/>
            <a:ext cx="384048" cy="384048"/>
          </a:xfrm>
          <a:prstGeom prst="ellipse">
            <a:avLst/>
          </a:prstGeom>
          <a:solidFill>
            <a:srgbClr val="006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494776" y="2889504"/>
            <a:ext cx="384048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1" i="0">
                <a:solidFill>
                  <a:srgbClr val="FFFFFF"/>
                </a:solidFill>
                <a:latin typeface="Fira Sans"/>
              </a:rPr>
              <a:t>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88552" y="2871216"/>
            <a:ext cx="260604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00" b="1" i="0">
                <a:solidFill>
                  <a:srgbClr val="0E2A47"/>
                </a:solidFill>
                <a:latin typeface="Fira Sans"/>
              </a:rPr>
              <a:t>Test-Suite (Fachseite)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988552" y="3200400"/>
            <a:ext cx="260604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050" b="0" i="0">
                <a:solidFill>
                  <a:srgbClr val="6B7785"/>
                </a:solidFill>
                <a:latin typeface="Fira Sans"/>
              </a:rPr>
              <a:t>Die FS baut die fachlichen Testfälle / Szenarien auf.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3877056" y="3227832"/>
            <a:ext cx="493776" cy="0"/>
          </a:xfrm>
          <a:prstGeom prst="line">
            <a:avLst/>
          </a:prstGeom>
          <a:ln w="2540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7827264" y="3227832"/>
            <a:ext cx="484632" cy="0"/>
          </a:xfrm>
          <a:prstGeom prst="line">
            <a:avLst/>
          </a:prstGeom>
          <a:ln w="2540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457200" y="4014215"/>
            <a:ext cx="146304" cy="18288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94944" y="3931920"/>
            <a:ext cx="731520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FFFFFF"/>
                </a:solidFill>
                <a:latin typeface="Fira Sans"/>
              </a:rPr>
              <a:t>Nutzen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57200" y="4297680"/>
            <a:ext cx="5486400" cy="1847088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457200" y="4443984"/>
            <a:ext cx="118872" cy="155448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68096" y="4480560"/>
            <a:ext cx="49834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0E2A47"/>
                </a:solidFill>
                <a:latin typeface="Fira Sans"/>
              </a:rPr>
              <a:t>Nutzen 1 · Funktionssicherung CLAB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68096" y="4937760"/>
            <a:ext cx="4937760" cy="10698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0E2A47"/>
                </a:solidFill>
                <a:latin typeface="Fira Sans"/>
              </a:rPr>
              <a:t>Nach jeder Änderung lässt sich die Funktionsfähigkeit der Software prüfen — schnelle, wiederholbare Regressionssicherheit ohne manuelles Nachtesten.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6245352" y="4297680"/>
            <a:ext cx="5486400" cy="1847088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6245352" y="4443984"/>
            <a:ext cx="118872" cy="155448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556248" y="4480560"/>
            <a:ext cx="49834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0E2A47"/>
                </a:solidFill>
                <a:latin typeface="Fira Sans"/>
              </a:rPr>
              <a:t>Nutzen 2 · Vollständigkeit bei LIS-Migration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556248" y="4937760"/>
            <a:ext cx="4937760" cy="10698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00" b="0" i="0">
                <a:solidFill>
                  <a:srgbClr val="0E2A47"/>
                </a:solidFill>
                <a:latin typeface="Fira Sans"/>
              </a:rPr>
              <a:t>Ein Ziel-LIS, auf das migriert werden soll, lässt sich hart gegen die eigenen Anforderungen testen.</a:t>
            </a:r>
          </a:p>
          <a:p>
            <a:pPr algn="l"/>
            <a:r>
              <a:rPr sz="1200" b="0" i="0">
                <a:solidFill>
                  <a:srgbClr val="0E2A47"/>
                </a:solidFill>
                <a:latin typeface="Fira Sans"/>
              </a:rPr>
              <a:t/>
            </a:r>
          </a:p>
          <a:p>
            <a:pPr algn="l"/>
            <a:r>
              <a:rPr sz="1200" b="0" i="0">
                <a:solidFill>
                  <a:srgbClr val="0E2A47"/>
                </a:solidFill>
                <a:latin typeface="Fira Sans"/>
              </a:rPr>
              <a:t>⚠ Setzt ein neues Aufsetzen des Testtools voraus.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