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3D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502920" y="420624"/>
            <a:ext cx="457200" cy="237744"/>
          </a:xfrm>
          <a:prstGeom prst="roundRect">
            <a:avLst>
              <a:gd name="adj" fmla="val 50000"/>
            </a:avLst>
          </a:prstGeom>
          <a:noFill/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143000" y="310896"/>
            <a:ext cx="100584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000" b="1">
                <a:solidFill>
                  <a:srgbClr val="FFFFFF"/>
                </a:solidFill>
                <a:latin typeface="Fira Sans Condensed"/>
              </a:rPr>
              <a:t>Event Sourcing — Integrationsserver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6455664"/>
            <a:ext cx="91440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100" b="0">
                <a:solidFill>
                  <a:srgbClr val="D7E6F4"/>
                </a:solidFill>
                <a:latin typeface="Fira Sans Condensed"/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12680" y="6391656"/>
            <a:ext cx="169164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1700" b="1">
                <a:solidFill>
                  <a:srgbClr val="FFFFFF"/>
                </a:solidFill>
                <a:latin typeface="Fira Sans Condensed"/>
              </a:rPr>
              <a:t>adesso</a:t>
            </a:r>
          </a:p>
        </p:txBody>
      </p:sp>
      <p:sp>
        <p:nvSpPr>
          <p:cNvPr id="7" name="Rectangle 6"/>
          <p:cNvSpPr/>
          <p:nvPr/>
        </p:nvSpPr>
        <p:spPr>
          <a:xfrm>
            <a:off x="365760" y="886968"/>
            <a:ext cx="137160" cy="137160"/>
          </a:xfrm>
          <a:prstGeom prst="rect">
            <a:avLst/>
          </a:prstGeom>
          <a:solidFill>
            <a:srgbClr val="FF986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57784" y="841247"/>
            <a:ext cx="10972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  <a:latin typeface="Fira Sans"/>
              </a:rPr>
              <a:t>Event Store</a:t>
            </a:r>
          </a:p>
        </p:txBody>
      </p:sp>
      <p:sp>
        <p:nvSpPr>
          <p:cNvPr id="9" name="Rectangle 8"/>
          <p:cNvSpPr/>
          <p:nvPr/>
        </p:nvSpPr>
        <p:spPr>
          <a:xfrm>
            <a:off x="1609344" y="886968"/>
            <a:ext cx="137160" cy="137160"/>
          </a:xfrm>
          <a:prstGeom prst="rect">
            <a:avLst/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801368" y="841247"/>
            <a:ext cx="118872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  <a:latin typeface="Fira Sans"/>
              </a:rPr>
              <a:t>Prop-Limbach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999232" y="886968"/>
            <a:ext cx="137160" cy="137160"/>
          </a:xfrm>
          <a:prstGeom prst="rect">
            <a:avLst/>
          </a:prstGeom>
          <a:solidFill>
            <a:srgbClr val="CFE2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191256" y="841247"/>
            <a:ext cx="128016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  <a:latin typeface="Fira Sans"/>
              </a:rPr>
              <a:t>Adapter (own)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480560" y="886968"/>
            <a:ext cx="137160" cy="1371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72584" y="841247"/>
            <a:ext cx="82296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000" b="0" i="0">
                <a:solidFill>
                  <a:srgbClr val="FFFFFF"/>
                </a:solidFill>
                <a:latin typeface="Fira Sans"/>
              </a:rPr>
              <a:t>System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60720" y="841248"/>
            <a:ext cx="606247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/>
            <a:r>
              <a:rPr sz="1000" b="0" i="1">
                <a:solidFill>
                  <a:srgbClr val="D7E6F4"/>
                </a:solidFill>
                <a:latin typeface="Fira Sans"/>
              </a:rPr>
              <a:t>↕ publizieren &amp; abonnieren   ↓ publizieren   grau = Kommunikation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65760" y="3822191"/>
            <a:ext cx="11457432" cy="548640"/>
          </a:xfrm>
          <a:prstGeom prst="roundRect">
            <a:avLst>
              <a:gd name="adj" fmla="val 10000"/>
            </a:avLst>
          </a:prstGeom>
          <a:solidFill>
            <a:srgbClr val="FF9868"/>
          </a:solidFill>
          <a:ln w="44450">
            <a:solidFill>
              <a:srgbClr val="0E2A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65760" y="3877055"/>
            <a:ext cx="11457432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500" b="1" i="0">
                <a:solidFill>
                  <a:srgbClr val="0E2A47"/>
                </a:solidFill>
                <a:latin typeface="Fira Sans"/>
              </a:rPr>
              <a:t>Event Store  —  append-only Event-Log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760" y="4142231"/>
            <a:ext cx="11457432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050" b="0" i="0">
                <a:solidFill>
                  <a:srgbClr val="0E2A47"/>
                </a:solidFill>
                <a:latin typeface="Fira Sans"/>
              </a:rPr>
              <a:t>kanonische Wahrheit · Replay-fähig   ·   (Kafka)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65760" y="1170432"/>
            <a:ext cx="2468880" cy="2542032"/>
          </a:xfrm>
          <a:prstGeom prst="roundRect">
            <a:avLst>
              <a:gd name="adj" fmla="val 4000"/>
            </a:avLst>
          </a:prstGeom>
          <a:noFill/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365760" y="1216152"/>
            <a:ext cx="24688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FFFFFF"/>
                </a:solidFill>
                <a:latin typeface="Fira Sans"/>
              </a:rPr>
              <a:t>Order Entry über CLAB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75488" y="1481328"/>
            <a:ext cx="1060704" cy="384048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21208" y="1481328"/>
            <a:ext cx="969263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LabAccess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664208" y="1481328"/>
            <a:ext cx="1060704" cy="384048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709928" y="1481328"/>
            <a:ext cx="969263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MDN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078992" y="2029968"/>
            <a:ext cx="1042415" cy="402336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124712" y="2029968"/>
            <a:ext cx="950975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AB+M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60120" y="2596896"/>
            <a:ext cx="1280160" cy="384048"/>
          </a:xfrm>
          <a:prstGeom prst="roundRect">
            <a:avLst>
              <a:gd name="adj" fmla="val 16000"/>
            </a:avLst>
          </a:prstGeom>
          <a:solidFill>
            <a:srgbClr val="76C8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05840" y="2596896"/>
            <a:ext cx="1188719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CLAB (LIS)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13232" y="3200400"/>
            <a:ext cx="1773936" cy="438912"/>
          </a:xfrm>
          <a:prstGeom prst="roundRect">
            <a:avLst>
              <a:gd name="adj" fmla="val 16000"/>
            </a:avLst>
          </a:prstGeom>
          <a:solidFill>
            <a:srgbClr val="CFE2F7"/>
          </a:solidFill>
          <a:ln w="13970">
            <a:solidFill>
              <a:srgbClr val="006E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58952" y="3200400"/>
            <a:ext cx="1682495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900" b="1">
                <a:solidFill>
                  <a:srgbClr val="0E2A47"/>
                </a:solidFill>
                <a:latin typeface="Fira Sans"/>
              </a:rPr>
              <a:t>CLAB-Adapter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1005840" y="1865376"/>
            <a:ext cx="411480" cy="164592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 flipH="1">
            <a:off x="1783080" y="1865376"/>
            <a:ext cx="411480" cy="164592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1600200" y="2432304"/>
            <a:ext cx="0" cy="164592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1600200" y="2980944"/>
            <a:ext cx="0" cy="219456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1600200" y="3639312"/>
            <a:ext cx="0" cy="182879"/>
          </a:xfrm>
          <a:prstGeom prst="line">
            <a:avLst/>
          </a:prstGeom>
          <a:ln w="20320">
            <a:solidFill>
              <a:srgbClr val="D7E6F4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2980944" y="1170432"/>
            <a:ext cx="1783080" cy="2542032"/>
          </a:xfrm>
          <a:prstGeom prst="roundRect">
            <a:avLst>
              <a:gd name="adj" fmla="val 4000"/>
            </a:avLst>
          </a:prstGeom>
          <a:noFill/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2980944" y="1216152"/>
            <a:ext cx="1783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FFFFFF"/>
                </a:solidFill>
                <a:latin typeface="Fira Sans"/>
              </a:rPr>
              <a:t>Probeneingang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3054096" y="2103120"/>
            <a:ext cx="786384" cy="475488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3099815" y="2103120"/>
            <a:ext cx="694944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Atras SL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04487" y="2103120"/>
            <a:ext cx="786384" cy="475488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3950207" y="2103120"/>
            <a:ext cx="694944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PVT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3054096" y="3200400"/>
            <a:ext cx="1636776" cy="438912"/>
          </a:xfrm>
          <a:prstGeom prst="roundRect">
            <a:avLst>
              <a:gd name="adj" fmla="val 16000"/>
            </a:avLst>
          </a:prstGeom>
          <a:solidFill>
            <a:srgbClr val="CFE2F7"/>
          </a:solidFill>
          <a:ln w="13970">
            <a:solidFill>
              <a:srgbClr val="006E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3099815" y="3200400"/>
            <a:ext cx="1545336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900" b="1">
                <a:solidFill>
                  <a:srgbClr val="0E2A47"/>
                </a:solidFill>
                <a:latin typeface="Fira Sans"/>
              </a:rPr>
              <a:t>Adapter (Probe → Event)</a:t>
            </a:r>
          </a:p>
        </p:txBody>
      </p:sp>
      <p:cxnSp>
        <p:nvCxnSpPr>
          <p:cNvPr id="44" name="Connector 43"/>
          <p:cNvCxnSpPr/>
          <p:nvPr/>
        </p:nvCxnSpPr>
        <p:spPr>
          <a:xfrm>
            <a:off x="2121408" y="2286000"/>
            <a:ext cx="932688" cy="54864"/>
          </a:xfrm>
          <a:prstGeom prst="line">
            <a:avLst/>
          </a:prstGeom>
          <a:ln w="20320">
            <a:solidFill>
              <a:srgbClr val="AEB7C2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084831" y="1865376"/>
            <a:ext cx="1188720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800" b="0" i="1">
                <a:solidFill>
                  <a:srgbClr val="AEB7C2"/>
                </a:solidFill>
                <a:latin typeface="Fira Sans"/>
              </a:rPr>
              <a:t>Präanalytik-</a:t>
            </a:r>
          </a:p>
          <a:p>
            <a:pPr algn="ctr"/>
            <a:r>
              <a:rPr sz="800" b="0" i="1">
                <a:solidFill>
                  <a:srgbClr val="AEB7C2"/>
                </a:solidFill>
                <a:latin typeface="Fira Sans"/>
              </a:rPr>
              <a:t>Komm.</a:t>
            </a:r>
          </a:p>
        </p:txBody>
      </p:sp>
      <p:cxnSp>
        <p:nvCxnSpPr>
          <p:cNvPr id="46" name="Connector 45"/>
          <p:cNvCxnSpPr/>
          <p:nvPr/>
        </p:nvCxnSpPr>
        <p:spPr>
          <a:xfrm>
            <a:off x="3447288" y="2578608"/>
            <a:ext cx="164592" cy="621792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or 46"/>
          <p:cNvCxnSpPr/>
          <p:nvPr/>
        </p:nvCxnSpPr>
        <p:spPr>
          <a:xfrm flipH="1">
            <a:off x="4160520" y="2578608"/>
            <a:ext cx="137160" cy="621792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ctor 47"/>
          <p:cNvCxnSpPr/>
          <p:nvPr/>
        </p:nvCxnSpPr>
        <p:spPr>
          <a:xfrm>
            <a:off x="3872484" y="3639312"/>
            <a:ext cx="0" cy="182879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4910328" y="1170432"/>
            <a:ext cx="1627632" cy="2542032"/>
          </a:xfrm>
          <a:prstGeom prst="roundRect">
            <a:avLst>
              <a:gd name="adj" fmla="val 4000"/>
            </a:avLst>
          </a:prstGeom>
          <a:noFill/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4910328" y="1216152"/>
            <a:ext cx="1627632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FFFFFF"/>
                </a:solidFill>
                <a:latin typeface="Fira Sans"/>
              </a:rPr>
              <a:t>Geräte-Adapter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5020056" y="1920240"/>
            <a:ext cx="1408176" cy="64008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5065776" y="1920240"/>
            <a:ext cx="131673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  <a:spcAft>
                <a:spcPts val="200"/>
              </a:spcAft>
            </a:pPr>
            <a:r>
              <a:rPr sz="1050" b="1">
                <a:solidFill>
                  <a:srgbClr val="0E2A47"/>
                </a:solidFill>
                <a:latin typeface="Fira Sans"/>
              </a:rPr>
              <a:t>Geräte</a:t>
            </a:r>
          </a:p>
          <a:p>
            <a:pPr algn="ctr">
              <a:lnSpc>
                <a:spcPct val="98000"/>
              </a:lnSpc>
            </a:pPr>
            <a:r>
              <a:rPr sz="1000">
                <a:solidFill>
                  <a:srgbClr val="3C4A5A"/>
                </a:solidFill>
                <a:latin typeface="Fira Sans"/>
              </a:rPr>
              <a:t>Sysmex · Analyzer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4983480" y="3200400"/>
            <a:ext cx="1481328" cy="438912"/>
          </a:xfrm>
          <a:prstGeom prst="roundRect">
            <a:avLst>
              <a:gd name="adj" fmla="val 16000"/>
            </a:avLst>
          </a:prstGeom>
          <a:solidFill>
            <a:srgbClr val="CFE2F7"/>
          </a:solidFill>
          <a:ln w="13970">
            <a:solidFill>
              <a:srgbClr val="006E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5029200" y="3200400"/>
            <a:ext cx="1389888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900" b="1">
                <a:solidFill>
                  <a:srgbClr val="0E2A47"/>
                </a:solidFill>
                <a:latin typeface="Fira Sans"/>
              </a:rPr>
              <a:t>Adapter (Device → Event)</a:t>
            </a:r>
          </a:p>
        </p:txBody>
      </p:sp>
      <p:cxnSp>
        <p:nvCxnSpPr>
          <p:cNvPr id="55" name="Connector 54"/>
          <p:cNvCxnSpPr/>
          <p:nvPr/>
        </p:nvCxnSpPr>
        <p:spPr>
          <a:xfrm>
            <a:off x="5724144" y="2560320"/>
            <a:ext cx="0" cy="640080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ctor 55"/>
          <p:cNvCxnSpPr/>
          <p:nvPr/>
        </p:nvCxnSpPr>
        <p:spPr>
          <a:xfrm>
            <a:off x="5724144" y="3639312"/>
            <a:ext cx="0" cy="182879"/>
          </a:xfrm>
          <a:prstGeom prst="line">
            <a:avLst/>
          </a:prstGeom>
          <a:ln w="20320">
            <a:solidFill>
              <a:srgbClr val="D7E6F4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>
            <a:off x="6684264" y="1170432"/>
            <a:ext cx="1627632" cy="2542032"/>
          </a:xfrm>
          <a:prstGeom prst="roundRect">
            <a:avLst>
              <a:gd name="adj" fmla="val 4000"/>
            </a:avLst>
          </a:prstGeom>
          <a:noFill/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684264" y="1216152"/>
            <a:ext cx="1627632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FFFFFF"/>
                </a:solidFill>
                <a:latin typeface="Fira Sans"/>
              </a:rPr>
              <a:t>Middleware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6793992" y="1920240"/>
            <a:ext cx="1408176" cy="64008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6839712" y="1920240"/>
            <a:ext cx="1316736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  <a:spcAft>
                <a:spcPts val="200"/>
              </a:spcAft>
            </a:pPr>
            <a:r>
              <a:rPr sz="1050" b="1">
                <a:solidFill>
                  <a:srgbClr val="0E2A47"/>
                </a:solidFill>
                <a:latin typeface="Fira Sans"/>
              </a:rPr>
              <a:t>Middleware-Systeme</a:t>
            </a:r>
          </a:p>
          <a:p>
            <a:pPr algn="ctr">
              <a:lnSpc>
                <a:spcPct val="98000"/>
              </a:lnSpc>
            </a:pPr>
            <a:r>
              <a:rPr sz="1000">
                <a:solidFill>
                  <a:srgbClr val="3C4A5A"/>
                </a:solidFill>
                <a:latin typeface="Fira Sans"/>
              </a:rPr>
              <a:t>Myla/Maestria · LabOps · Liason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6757416" y="3200400"/>
            <a:ext cx="1481328" cy="438912"/>
          </a:xfrm>
          <a:prstGeom prst="roundRect">
            <a:avLst>
              <a:gd name="adj" fmla="val 16000"/>
            </a:avLst>
          </a:prstGeom>
          <a:solidFill>
            <a:srgbClr val="CFE2F7"/>
          </a:solidFill>
          <a:ln w="13970">
            <a:solidFill>
              <a:srgbClr val="006E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6803136" y="3200400"/>
            <a:ext cx="1389888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900" b="1">
                <a:solidFill>
                  <a:srgbClr val="0E2A47"/>
                </a:solidFill>
                <a:latin typeface="Fira Sans"/>
              </a:rPr>
              <a:t>Adapter (Middleware → Event)</a:t>
            </a:r>
          </a:p>
        </p:txBody>
      </p:sp>
      <p:cxnSp>
        <p:nvCxnSpPr>
          <p:cNvPr id="63" name="Connector 62"/>
          <p:cNvCxnSpPr/>
          <p:nvPr/>
        </p:nvCxnSpPr>
        <p:spPr>
          <a:xfrm>
            <a:off x="7498079" y="2560320"/>
            <a:ext cx="0" cy="640080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ctor 63"/>
          <p:cNvCxnSpPr/>
          <p:nvPr/>
        </p:nvCxnSpPr>
        <p:spPr>
          <a:xfrm>
            <a:off x="7498079" y="3639312"/>
            <a:ext cx="0" cy="182879"/>
          </a:xfrm>
          <a:prstGeom prst="line">
            <a:avLst/>
          </a:prstGeom>
          <a:ln w="20320">
            <a:solidFill>
              <a:srgbClr val="D7E6F4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Rounded Rectangle 64"/>
          <p:cNvSpPr/>
          <p:nvPr/>
        </p:nvSpPr>
        <p:spPr>
          <a:xfrm>
            <a:off x="8458200" y="1170432"/>
            <a:ext cx="1554480" cy="2542032"/>
          </a:xfrm>
          <a:prstGeom prst="roundRect">
            <a:avLst>
              <a:gd name="adj" fmla="val 4000"/>
            </a:avLst>
          </a:prstGeom>
          <a:noFill/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TextBox 65"/>
          <p:cNvSpPr txBox="1"/>
          <p:nvPr/>
        </p:nvSpPr>
        <p:spPr>
          <a:xfrm>
            <a:off x="8458200" y="1216152"/>
            <a:ext cx="15544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FFFFFF"/>
                </a:solidFill>
                <a:latin typeface="Fira Sans"/>
              </a:rPr>
              <a:t>MiBi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8567928" y="1920240"/>
            <a:ext cx="1335024" cy="64008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8613648" y="1920240"/>
            <a:ext cx="1243584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  <a:spcAft>
                <a:spcPts val="200"/>
              </a:spcAft>
            </a:pPr>
            <a:r>
              <a:rPr sz="1050" b="1">
                <a:solidFill>
                  <a:srgbClr val="0E2A47"/>
                </a:solidFill>
                <a:latin typeface="Fira Sans"/>
              </a:rPr>
              <a:t>Hybase</a:t>
            </a:r>
          </a:p>
          <a:p>
            <a:pPr algn="ctr">
              <a:lnSpc>
                <a:spcPct val="98000"/>
              </a:lnSpc>
            </a:pPr>
            <a:r>
              <a:rPr sz="1000">
                <a:solidFill>
                  <a:srgbClr val="3C4A5A"/>
                </a:solidFill>
                <a:latin typeface="Fira Sans"/>
              </a:rPr>
              <a:t>Resistenz / ID-Daten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531352" y="3200400"/>
            <a:ext cx="1408176" cy="438912"/>
          </a:xfrm>
          <a:prstGeom prst="roundRect">
            <a:avLst>
              <a:gd name="adj" fmla="val 16000"/>
            </a:avLst>
          </a:prstGeom>
          <a:solidFill>
            <a:srgbClr val="CFE2F7"/>
          </a:solidFill>
          <a:ln w="13970">
            <a:solidFill>
              <a:srgbClr val="006E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8577072" y="3200400"/>
            <a:ext cx="1316736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900" b="1">
                <a:solidFill>
                  <a:srgbClr val="0E2A47"/>
                </a:solidFill>
                <a:latin typeface="Fira Sans"/>
              </a:rPr>
              <a:t>Adapter (MiBi → Event)</a:t>
            </a:r>
          </a:p>
        </p:txBody>
      </p:sp>
      <p:cxnSp>
        <p:nvCxnSpPr>
          <p:cNvPr id="71" name="Connector 70"/>
          <p:cNvCxnSpPr/>
          <p:nvPr/>
        </p:nvCxnSpPr>
        <p:spPr>
          <a:xfrm>
            <a:off x="9235440" y="2560320"/>
            <a:ext cx="0" cy="640080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nector 71"/>
          <p:cNvCxnSpPr/>
          <p:nvPr/>
        </p:nvCxnSpPr>
        <p:spPr>
          <a:xfrm>
            <a:off x="9235440" y="3639312"/>
            <a:ext cx="0" cy="182879"/>
          </a:xfrm>
          <a:prstGeom prst="line">
            <a:avLst/>
          </a:prstGeom>
          <a:ln w="20320">
            <a:solidFill>
              <a:srgbClr val="D7E6F4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Rounded Rectangle 72"/>
          <p:cNvSpPr/>
          <p:nvPr/>
        </p:nvSpPr>
        <p:spPr>
          <a:xfrm>
            <a:off x="10158984" y="1170432"/>
            <a:ext cx="1664208" cy="2542032"/>
          </a:xfrm>
          <a:prstGeom prst="roundRect">
            <a:avLst>
              <a:gd name="adj" fmla="val 4000"/>
            </a:avLst>
          </a:prstGeom>
          <a:noFill/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10158984" y="1216152"/>
            <a:ext cx="166420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FFFFFF"/>
                </a:solidFill>
                <a:latin typeface="Fira Sans"/>
              </a:rPr>
              <a:t>Stammdaten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10268712" y="1920240"/>
            <a:ext cx="1444752" cy="64008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10314432" y="1920240"/>
            <a:ext cx="135331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  <a:spcAft>
                <a:spcPts val="200"/>
              </a:spcAft>
            </a:pPr>
            <a:r>
              <a:rPr sz="1050" b="1">
                <a:solidFill>
                  <a:srgbClr val="0E2A47"/>
                </a:solidFill>
                <a:latin typeface="Fira Sans"/>
              </a:rPr>
              <a:t>Stammdaten-Quellen</a:t>
            </a:r>
          </a:p>
          <a:p>
            <a:pPr algn="ctr">
              <a:lnSpc>
                <a:spcPct val="98000"/>
              </a:lnSpc>
            </a:pPr>
            <a:r>
              <a:rPr sz="1000">
                <a:solidFill>
                  <a:srgbClr val="3C4A5A"/>
                </a:solidFill>
                <a:latin typeface="Fira Sans"/>
              </a:rPr>
              <a:t>SinaCRM · OTS/Znooni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0232136" y="3200400"/>
            <a:ext cx="1517904" cy="438912"/>
          </a:xfrm>
          <a:prstGeom prst="roundRect">
            <a:avLst>
              <a:gd name="adj" fmla="val 16000"/>
            </a:avLst>
          </a:prstGeom>
          <a:solidFill>
            <a:srgbClr val="CFE2F7"/>
          </a:solidFill>
          <a:ln w="13970">
            <a:solidFill>
              <a:srgbClr val="006E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TextBox 77"/>
          <p:cNvSpPr txBox="1"/>
          <p:nvPr/>
        </p:nvSpPr>
        <p:spPr>
          <a:xfrm>
            <a:off x="10277856" y="3200400"/>
            <a:ext cx="1426463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900" b="1">
                <a:solidFill>
                  <a:srgbClr val="0E2A47"/>
                </a:solidFill>
                <a:latin typeface="Fira Sans"/>
              </a:rPr>
              <a:t>Adapter (MasterData → Event)</a:t>
            </a:r>
          </a:p>
        </p:txBody>
      </p:sp>
      <p:cxnSp>
        <p:nvCxnSpPr>
          <p:cNvPr id="79" name="Connector 78"/>
          <p:cNvCxnSpPr/>
          <p:nvPr/>
        </p:nvCxnSpPr>
        <p:spPr>
          <a:xfrm>
            <a:off x="10991088" y="2560320"/>
            <a:ext cx="0" cy="640080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Connector 79"/>
          <p:cNvCxnSpPr/>
          <p:nvPr/>
        </p:nvCxnSpPr>
        <p:spPr>
          <a:xfrm>
            <a:off x="10991088" y="3639312"/>
            <a:ext cx="0" cy="182879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Rounded Rectangle 80"/>
          <p:cNvSpPr/>
          <p:nvPr/>
        </p:nvSpPr>
        <p:spPr>
          <a:xfrm>
            <a:off x="365760" y="4535424"/>
            <a:ext cx="2697480" cy="1792224"/>
          </a:xfrm>
          <a:prstGeom prst="roundRect">
            <a:avLst>
              <a:gd name="adj" fmla="val 4000"/>
            </a:avLst>
          </a:prstGeom>
          <a:noFill/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TextBox 81"/>
          <p:cNvSpPr txBox="1"/>
          <p:nvPr/>
        </p:nvSpPr>
        <p:spPr>
          <a:xfrm>
            <a:off x="365760" y="4581144"/>
            <a:ext cx="26974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FFFFFF"/>
                </a:solidFill>
                <a:latin typeface="Fira Sans"/>
              </a:rPr>
              <a:t>Event-Prozessoren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512064" y="4956048"/>
            <a:ext cx="2404872" cy="50292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557784" y="4956048"/>
            <a:ext cx="23134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Mapping / Transformation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512064" y="5596128"/>
            <a:ext cx="2404872" cy="50292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TextBox 85"/>
          <p:cNvSpPr txBox="1"/>
          <p:nvPr/>
        </p:nvSpPr>
        <p:spPr>
          <a:xfrm>
            <a:off x="557784" y="5596128"/>
            <a:ext cx="231343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Routing Engine</a:t>
            </a:r>
          </a:p>
        </p:txBody>
      </p:sp>
      <p:cxnSp>
        <p:nvCxnSpPr>
          <p:cNvPr id="87" name="Connector 86"/>
          <p:cNvCxnSpPr/>
          <p:nvPr/>
        </p:nvCxnSpPr>
        <p:spPr>
          <a:xfrm>
            <a:off x="1691640" y="4370831"/>
            <a:ext cx="0" cy="164593"/>
          </a:xfrm>
          <a:prstGeom prst="line">
            <a:avLst/>
          </a:prstGeom>
          <a:ln w="20320">
            <a:solidFill>
              <a:srgbClr val="D7E6F4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Rounded Rectangle 87"/>
          <p:cNvSpPr/>
          <p:nvPr/>
        </p:nvSpPr>
        <p:spPr>
          <a:xfrm>
            <a:off x="3200400" y="4535424"/>
            <a:ext cx="5349240" cy="1792224"/>
          </a:xfrm>
          <a:prstGeom prst="roundRect">
            <a:avLst>
              <a:gd name="adj" fmla="val 4000"/>
            </a:avLst>
          </a:prstGeom>
          <a:noFill/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TextBox 88"/>
          <p:cNvSpPr txBox="1"/>
          <p:nvPr/>
        </p:nvSpPr>
        <p:spPr>
          <a:xfrm>
            <a:off x="3200400" y="4581144"/>
            <a:ext cx="534924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FFFFFF"/>
                </a:solidFill>
                <a:latin typeface="Fira Sans"/>
              </a:rPr>
              <a:t>Projektionen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3346704" y="4992624"/>
            <a:ext cx="1627632" cy="932688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TextBox 90"/>
          <p:cNvSpPr txBox="1"/>
          <p:nvPr/>
        </p:nvSpPr>
        <p:spPr>
          <a:xfrm>
            <a:off x="3392424" y="4992624"/>
            <a:ext cx="1536192" cy="9326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Auftragsstatus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5084064" y="4992624"/>
            <a:ext cx="1627632" cy="932688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TextBox 92"/>
          <p:cNvSpPr txBox="1"/>
          <p:nvPr/>
        </p:nvSpPr>
        <p:spPr>
          <a:xfrm>
            <a:off x="5129783" y="4992624"/>
            <a:ext cx="1536192" cy="9326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Audit Trail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6821424" y="4992624"/>
            <a:ext cx="1581912" cy="932688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5" name="TextBox 94"/>
          <p:cNvSpPr txBox="1"/>
          <p:nvPr/>
        </p:nvSpPr>
        <p:spPr>
          <a:xfrm>
            <a:off x="6867144" y="4992624"/>
            <a:ext cx="1490472" cy="9326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sz="1050" b="1">
                <a:solidFill>
                  <a:srgbClr val="0E2A47"/>
                </a:solidFill>
                <a:latin typeface="Fira Sans"/>
              </a:rPr>
              <a:t>Reporting</a:t>
            </a:r>
          </a:p>
        </p:txBody>
      </p:sp>
      <p:cxnSp>
        <p:nvCxnSpPr>
          <p:cNvPr id="96" name="Connector 95"/>
          <p:cNvCxnSpPr/>
          <p:nvPr/>
        </p:nvCxnSpPr>
        <p:spPr>
          <a:xfrm>
            <a:off x="5852160" y="4370831"/>
            <a:ext cx="0" cy="164593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ounded Rectangle 96"/>
          <p:cNvSpPr/>
          <p:nvPr/>
        </p:nvSpPr>
        <p:spPr>
          <a:xfrm>
            <a:off x="8686800" y="4535424"/>
            <a:ext cx="3136392" cy="1792224"/>
          </a:xfrm>
          <a:prstGeom prst="roundRect">
            <a:avLst>
              <a:gd name="adj" fmla="val 4000"/>
            </a:avLst>
          </a:prstGeom>
          <a:noFill/>
          <a:ln w="15875">
            <a:solidFill>
              <a:srgbClr val="D7E6F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TextBox 97"/>
          <p:cNvSpPr txBox="1"/>
          <p:nvPr/>
        </p:nvSpPr>
        <p:spPr>
          <a:xfrm>
            <a:off x="8686800" y="4581144"/>
            <a:ext cx="3136392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50" b="1" i="0">
                <a:solidFill>
                  <a:srgbClr val="FFFFFF"/>
                </a:solidFill>
                <a:latin typeface="Fira Sans"/>
              </a:rPr>
              <a:t>Konsumenten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8833104" y="4919472"/>
            <a:ext cx="2843784" cy="621792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TextBox 99"/>
          <p:cNvSpPr txBox="1"/>
          <p:nvPr/>
        </p:nvSpPr>
        <p:spPr>
          <a:xfrm>
            <a:off x="8878824" y="4919472"/>
            <a:ext cx="2752344" cy="62179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  <a:spcAft>
                <a:spcPts val="200"/>
              </a:spcAft>
            </a:pPr>
            <a:r>
              <a:rPr sz="1050" b="1">
                <a:solidFill>
                  <a:srgbClr val="0E2A47"/>
                </a:solidFill>
                <a:latin typeface="Fira Sans"/>
              </a:rPr>
              <a:t>SinaBI (Power BI)</a:t>
            </a:r>
          </a:p>
          <a:p>
            <a:pPr algn="ctr">
              <a:lnSpc>
                <a:spcPct val="98000"/>
              </a:lnSpc>
            </a:pPr>
            <a:r>
              <a:rPr sz="1000">
                <a:solidFill>
                  <a:srgbClr val="3C4A5A"/>
                </a:solidFill>
                <a:latin typeface="Fira Sans"/>
              </a:rPr>
              <a:t>Reporting / BI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8833104" y="5596128"/>
            <a:ext cx="2843784" cy="621792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2" name="TextBox 101"/>
          <p:cNvSpPr txBox="1"/>
          <p:nvPr/>
        </p:nvSpPr>
        <p:spPr>
          <a:xfrm>
            <a:off x="8878824" y="5596128"/>
            <a:ext cx="2752344" cy="62179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8000"/>
              </a:lnSpc>
              <a:spcAft>
                <a:spcPts val="200"/>
              </a:spcAft>
            </a:pPr>
            <a:r>
              <a:rPr sz="1050" b="1">
                <a:solidFill>
                  <a:srgbClr val="0E2A47"/>
                </a:solidFill>
                <a:latin typeface="Fira Sans"/>
              </a:rPr>
              <a:t>Archivierung · Vaultbox</a:t>
            </a:r>
          </a:p>
          <a:p>
            <a:pPr algn="ctr">
              <a:lnSpc>
                <a:spcPct val="98000"/>
              </a:lnSpc>
            </a:pPr>
            <a:r>
              <a:rPr sz="1000">
                <a:solidFill>
                  <a:srgbClr val="3C4A5A"/>
                </a:solidFill>
                <a:latin typeface="Fira Sans"/>
              </a:rPr>
              <a:t>Roche Navify · LDT2</a:t>
            </a:r>
          </a:p>
        </p:txBody>
      </p:sp>
      <p:cxnSp>
        <p:nvCxnSpPr>
          <p:cNvPr id="103" name="Connector 102"/>
          <p:cNvCxnSpPr/>
          <p:nvPr/>
        </p:nvCxnSpPr>
        <p:spPr>
          <a:xfrm>
            <a:off x="10250424" y="4370831"/>
            <a:ext cx="0" cy="164593"/>
          </a:xfrm>
          <a:prstGeom prst="line">
            <a:avLst/>
          </a:prstGeom>
          <a:ln w="20320">
            <a:solidFill>
              <a:srgbClr val="D7E6F4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