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3D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502920" y="420624"/>
            <a:ext cx="457200" cy="237744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143000" y="310896"/>
            <a:ext cx="100584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000" b="1">
                <a:solidFill>
                  <a:srgbClr val="FFFFFF"/>
                </a:solidFill>
                <a:latin typeface="Fira Sans Condensed"/>
              </a:rPr>
              <a:t>Was bringt der Integrationsserver?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6455664"/>
            <a:ext cx="914400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100" b="0">
                <a:solidFill>
                  <a:srgbClr val="D7E6F4"/>
                </a:solidFill>
                <a:latin typeface="Fira Sans Condensed"/>
              </a:rPr>
              <a:t>11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12680" y="6391656"/>
            <a:ext cx="1691640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1700" b="1">
                <a:solidFill>
                  <a:srgbClr val="FFFFFF"/>
                </a:solidFill>
                <a:latin typeface="Fira Sans Condensed"/>
              </a:rPr>
              <a:t>adesso</a:t>
            </a:r>
          </a:p>
        </p:txBody>
      </p:sp>
      <p:sp>
        <p:nvSpPr>
          <p:cNvPr id="7" name="Rectangle 6"/>
          <p:cNvSpPr/>
          <p:nvPr/>
        </p:nvSpPr>
        <p:spPr>
          <a:xfrm>
            <a:off x="411480" y="1024128"/>
            <a:ext cx="146304" cy="201168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49224" y="960120"/>
            <a:ext cx="822960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500" b="1" i="0">
                <a:solidFill>
                  <a:srgbClr val="FFFFFF"/>
                </a:solidFill>
                <a:latin typeface="Fira Sans"/>
              </a:rPr>
              <a:t>Wichtige Funktionen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11480" y="1444752"/>
            <a:ext cx="2670048" cy="224028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11480" y="1591056"/>
            <a:ext cx="109728" cy="1947672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04088" y="1609344"/>
            <a:ext cx="2231136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50" b="1" i="0">
                <a:solidFill>
                  <a:srgbClr val="0E2A47"/>
                </a:solidFill>
                <a:latin typeface="Fira Sans"/>
              </a:rPr>
              <a:t>Zentrale Anbindung (Adapter)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4088" y="2286000"/>
            <a:ext cx="2194560" cy="127101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0" i="0">
                <a:solidFill>
                  <a:srgbClr val="3C4A5A"/>
                </a:solidFill>
                <a:latin typeface="Fira Sans"/>
              </a:rPr>
              <a:t>Jedes System über einen Adapter — neues System = neuer Adapter, ohne Eingriff in den Bestand.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310128" y="1444752"/>
            <a:ext cx="2670048" cy="224028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3310128" y="1591056"/>
            <a:ext cx="109728" cy="1947672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602736" y="1609344"/>
            <a:ext cx="2231136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50" b="1" i="0">
                <a:solidFill>
                  <a:srgbClr val="0E2A47"/>
                </a:solidFill>
                <a:latin typeface="Fira Sans"/>
              </a:rPr>
              <a:t>Routing der Aufträge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02736" y="2286000"/>
            <a:ext cx="2194560" cy="127101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0" i="0">
                <a:solidFill>
                  <a:srgbClr val="3C4A5A"/>
                </a:solidFill>
                <a:latin typeface="Fira Sans"/>
              </a:rPr>
              <a:t>Integriert mehrere LIS- und Abrechnungs-Instanzen — Aufträge werden gezielt an das passende LIS bzw. die richtige Abrechnung verteilt.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208776" y="1444752"/>
            <a:ext cx="2670048" cy="224028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208776" y="1591056"/>
            <a:ext cx="109728" cy="1947672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501384" y="1609344"/>
            <a:ext cx="2231136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50" b="1" i="0">
                <a:solidFill>
                  <a:srgbClr val="0E2A47"/>
                </a:solidFill>
                <a:latin typeface="Fira Sans"/>
              </a:rPr>
              <a:t>Routing Engine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01384" y="2286000"/>
            <a:ext cx="2194560" cy="127101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0" i="0">
                <a:solidFill>
                  <a:srgbClr val="3C4A5A"/>
                </a:solidFill>
                <a:latin typeface="Fira Sans"/>
              </a:rPr>
              <a:t>Verteilt Events regelbasiert an die richtigen Ziele — z. B. Proben-Routing.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9107424" y="1444752"/>
            <a:ext cx="2670048" cy="224028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9107424" y="1591056"/>
            <a:ext cx="109728" cy="1947672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400032" y="1609344"/>
            <a:ext cx="2231136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50" b="1" i="0">
                <a:solidFill>
                  <a:srgbClr val="0E2A47"/>
                </a:solidFill>
                <a:latin typeface="Fira Sans"/>
              </a:rPr>
              <a:t>Event Store (append-only)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400032" y="2286000"/>
            <a:ext cx="2194560" cy="127101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0" i="0">
                <a:solidFill>
                  <a:srgbClr val="3C4A5A"/>
                </a:solidFill>
                <a:latin typeface="Fira Sans"/>
              </a:rPr>
              <a:t>Kanonische Wahrheit, vollständige Historie, jederzeit Replay-fähig.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11480" y="3858768"/>
            <a:ext cx="2670048" cy="224028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411480" y="4005072"/>
            <a:ext cx="109728" cy="1947672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04088" y="4023359"/>
            <a:ext cx="2231136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50" b="1" i="0">
                <a:solidFill>
                  <a:srgbClr val="0E2A47"/>
                </a:solidFill>
                <a:latin typeface="Fira Sans"/>
              </a:rPr>
              <a:t>Projektionen / Read-Models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04088" y="4700016"/>
            <a:ext cx="2194560" cy="127101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0" i="0">
                <a:solidFill>
                  <a:srgbClr val="3C4A5A"/>
                </a:solidFill>
                <a:latin typeface="Fira Sans"/>
              </a:rPr>
              <a:t>Bedarfsgerechte Sichten: Auftragsstatus, Reporting, Leistungsverzeichnis …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3310128" y="3858768"/>
            <a:ext cx="2670048" cy="224028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3310128" y="4005072"/>
            <a:ext cx="109728" cy="1947672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3602736" y="4023359"/>
            <a:ext cx="2231136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50" b="1" i="0">
                <a:solidFill>
                  <a:srgbClr val="0E2A47"/>
                </a:solidFill>
                <a:latin typeface="Fira Sans"/>
              </a:rPr>
              <a:t>Stammdaten / MDM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602736" y="4700016"/>
            <a:ext cx="2194560" cy="127101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0" i="0">
                <a:solidFill>
                  <a:srgbClr val="3C4A5A"/>
                </a:solidFill>
                <a:latin typeface="Fira Sans"/>
              </a:rPr>
              <a:t>Single Point of Truth — Daten einmal pflegen, doppelte Stammdatenpflege entfällt.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208776" y="3858768"/>
            <a:ext cx="2670048" cy="224028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6208776" y="4005072"/>
            <a:ext cx="109728" cy="1947672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6501384" y="4023359"/>
            <a:ext cx="2231136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50" b="1" i="0">
                <a:solidFill>
                  <a:srgbClr val="0E2A47"/>
                </a:solidFill>
                <a:latin typeface="Fira Sans"/>
              </a:rPr>
              <a:t>Monitoring &amp; Überwachung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501384" y="4700016"/>
            <a:ext cx="2194560" cy="127101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0" i="0">
                <a:solidFill>
                  <a:srgbClr val="3C4A5A"/>
                </a:solidFill>
                <a:latin typeface="Fira Sans"/>
              </a:rPr>
              <a:t>Status, Fehler-Queues und Alerting für alle Schnittstellen an einer Stelle.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9107424" y="3858768"/>
            <a:ext cx="2670048" cy="224028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ectangle 37"/>
          <p:cNvSpPr/>
          <p:nvPr/>
        </p:nvSpPr>
        <p:spPr>
          <a:xfrm>
            <a:off x="9107424" y="4005072"/>
            <a:ext cx="109728" cy="1947672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9400032" y="4023359"/>
            <a:ext cx="2231136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50" b="1" i="0">
                <a:solidFill>
                  <a:srgbClr val="0E2A47"/>
                </a:solidFill>
                <a:latin typeface="Fira Sans"/>
              </a:rPr>
              <a:t>Audit-Trail, Replay &amp; Archiv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400032" y="4700016"/>
            <a:ext cx="2194560" cy="127101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0" i="0">
                <a:solidFill>
                  <a:srgbClr val="3C4A5A"/>
                </a:solidFill>
                <a:latin typeface="Fira Sans"/>
              </a:rPr>
              <a:t>Revisionssicher &amp; manipulationssicher; Wiederaufsetzen per Replay; Langzeit-Archiv.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