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3D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Warum Event Sourcing passt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" y="1444752"/>
            <a:ext cx="4846320" cy="64008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41248" y="1517904"/>
            <a:ext cx="448056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1" i="0">
                <a:solidFill>
                  <a:srgbClr val="0E2A47"/>
                </a:solidFill>
                <a:latin typeface="Fira Sans"/>
              </a:rPr>
              <a:t>Quellen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1248" y="1773936"/>
            <a:ext cx="44805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050" b="0" i="0">
                <a:solidFill>
                  <a:srgbClr val="6B7785"/>
                </a:solidFill>
                <a:latin typeface="Fira Sans"/>
              </a:rPr>
              <a:t>Publisher (publizieren) · Subsysteme (konsumieren &amp; publizieren)</a:t>
            </a:r>
          </a:p>
        </p:txBody>
      </p:sp>
      <p:sp>
        <p:nvSpPr>
          <p:cNvPr id="10" name="Down Arrow 9"/>
          <p:cNvSpPr/>
          <p:nvPr/>
        </p:nvSpPr>
        <p:spPr>
          <a:xfrm>
            <a:off x="2944368" y="2103120"/>
            <a:ext cx="237744" cy="237744"/>
          </a:xfrm>
          <a:prstGeom prst="down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1234440" y="2359152"/>
            <a:ext cx="3657600" cy="896112"/>
          </a:xfrm>
          <a:prstGeom prst="roundRect">
            <a:avLst>
              <a:gd name="adj" fmla="val 8000"/>
            </a:avLst>
          </a:prstGeom>
          <a:solidFill>
            <a:srgbClr val="FF9868"/>
          </a:solidFill>
          <a:ln w="3810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1371600" y="2468880"/>
            <a:ext cx="493776" cy="210312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371600" y="2468880"/>
            <a:ext cx="493776" cy="2103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850" b="1" i="0">
                <a:solidFill>
                  <a:srgbClr val="28DCAA"/>
                </a:solidFill>
                <a:latin typeface="Fira Sans Condensed"/>
              </a:rPr>
              <a:t>CORE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34440" y="2432304"/>
            <a:ext cx="36576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1" i="0">
                <a:solidFill>
                  <a:srgbClr val="0E2A47"/>
                </a:solidFill>
                <a:latin typeface="Fira Sans"/>
              </a:rPr>
              <a:t>Event Store — Hot Store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34440" y="2724912"/>
            <a:ext cx="365760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50" b="0" i="0">
                <a:solidFill>
                  <a:srgbClr val="0E2A47"/>
                </a:solidFill>
                <a:latin typeface="Fira Sans"/>
              </a:rPr>
              <a:t>inkl. Event-Prozessoren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731770" y="2944368"/>
            <a:ext cx="662940" cy="246888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2731770" y="2944368"/>
            <a:ext cx="662940" cy="2468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FFFFFF"/>
                </a:solidFill>
                <a:latin typeface="Fira Sans Condensed"/>
              </a:rPr>
              <a:t>Kafka</a:t>
            </a:r>
          </a:p>
        </p:txBody>
      </p:sp>
      <p:sp>
        <p:nvSpPr>
          <p:cNvPr id="18" name="Down Arrow 17"/>
          <p:cNvSpPr/>
          <p:nvPr/>
        </p:nvSpPr>
        <p:spPr>
          <a:xfrm>
            <a:off x="2944368" y="3273552"/>
            <a:ext cx="237744" cy="219456"/>
          </a:xfrm>
          <a:prstGeom prst="down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1234440" y="3493008"/>
            <a:ext cx="3657600" cy="512064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417320" y="3493008"/>
            <a:ext cx="182880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50" b="1" i="0">
                <a:solidFill>
                  <a:srgbClr val="0E2A47"/>
                </a:solidFill>
                <a:latin typeface="Fira Sans"/>
              </a:rPr>
              <a:t>Projektionen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738628" y="3625596"/>
            <a:ext cx="2295144" cy="246888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2738628" y="3625596"/>
            <a:ext cx="2295144" cy="2468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FFFFFF"/>
                </a:solidFill>
                <a:latin typeface="Fira Sans Condensed"/>
              </a:rPr>
              <a:t>Kafka Streams → PostgreSQL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053715" y="4005072"/>
            <a:ext cx="19050" cy="9144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1394460" y="4096512"/>
            <a:ext cx="3383280" cy="1905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Down Arrow 24"/>
          <p:cNvSpPr/>
          <p:nvPr/>
        </p:nvSpPr>
        <p:spPr>
          <a:xfrm>
            <a:off x="1303020" y="4096512"/>
            <a:ext cx="182880" cy="219456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Down Arrow 25"/>
          <p:cNvSpPr/>
          <p:nvPr/>
        </p:nvSpPr>
        <p:spPr>
          <a:xfrm>
            <a:off x="2994660" y="4096512"/>
            <a:ext cx="182880" cy="219456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Down Arrow 26"/>
          <p:cNvSpPr/>
          <p:nvPr/>
        </p:nvSpPr>
        <p:spPr>
          <a:xfrm>
            <a:off x="4686300" y="4096512"/>
            <a:ext cx="182880" cy="219456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640080" y="4315968"/>
            <a:ext cx="1508760" cy="1170432"/>
          </a:xfrm>
          <a:prstGeom prst="roundRect">
            <a:avLst>
              <a:gd name="adj" fmla="val 10000"/>
            </a:avLst>
          </a:prstGeom>
          <a:solidFill>
            <a:srgbClr val="FF9868"/>
          </a:solidFill>
          <a:ln w="3810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749808" y="4425696"/>
            <a:ext cx="493776" cy="210312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49808" y="4425696"/>
            <a:ext cx="493776" cy="2103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850" b="1" i="0">
                <a:solidFill>
                  <a:srgbClr val="28DCAA"/>
                </a:solidFill>
                <a:latin typeface="Fira Sans Condensed"/>
              </a:rPr>
              <a:t>CORE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0080" y="4700016"/>
            <a:ext cx="15087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00" b="1" i="0">
                <a:solidFill>
                  <a:srgbClr val="0E2A47"/>
                </a:solidFill>
                <a:latin typeface="Fira Sans"/>
              </a:rPr>
              <a:t>Cold</a:t>
            </a:r>
          </a:p>
          <a:p>
            <a:pPr algn="ctr"/>
            <a:r>
              <a:rPr sz="1200" b="1" i="0">
                <a:solidFill>
                  <a:srgbClr val="0E2A47"/>
                </a:solidFill>
                <a:latin typeface="Fira Sans"/>
              </a:rPr>
              <a:t>Store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68680" y="5157216"/>
            <a:ext cx="1051560" cy="246888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868680" y="5157216"/>
            <a:ext cx="1051560" cy="2468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FFFFFF"/>
                </a:solidFill>
                <a:latin typeface="Fira Sans Condensed"/>
              </a:rPr>
              <a:t>PostgreSQL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2331720" y="4315968"/>
            <a:ext cx="1508760" cy="1170432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2331720" y="4553712"/>
            <a:ext cx="15087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00" b="1" i="0">
                <a:solidFill>
                  <a:srgbClr val="0E2A47"/>
                </a:solidFill>
                <a:latin typeface="Fira Sans"/>
              </a:rPr>
              <a:t>Monitoring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2676906" y="5157216"/>
            <a:ext cx="818388" cy="246888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2676906" y="5157216"/>
            <a:ext cx="818388" cy="2468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FFFFFF"/>
                </a:solidFill>
                <a:latin typeface="Fira Sans Condensed"/>
              </a:rPr>
              <a:t>Grafana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4023360" y="4315968"/>
            <a:ext cx="1508760" cy="1170432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023360" y="4553712"/>
            <a:ext cx="15087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00" b="1" i="0">
                <a:solidFill>
                  <a:srgbClr val="0E2A47"/>
                </a:solidFill>
                <a:latin typeface="Fira Sans"/>
              </a:rPr>
              <a:t>Reporting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4329684" y="5157216"/>
            <a:ext cx="896112" cy="246888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4329684" y="5157216"/>
            <a:ext cx="896112" cy="2468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FFFFFF"/>
                </a:solidFill>
                <a:latin typeface="Fira Sans Condensed"/>
              </a:rPr>
              <a:t>Power BI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989320" y="1481328"/>
            <a:ext cx="2743200" cy="1298448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5989320" y="1609344"/>
            <a:ext cx="100584" cy="10424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281928" y="1618488"/>
            <a:ext cx="22860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Bewährte Technologie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81928" y="1984248"/>
            <a:ext cx="2267712" cy="6766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050" b="0" i="0">
                <a:solidFill>
                  <a:srgbClr val="6B7785"/>
                </a:solidFill>
                <a:latin typeface="Fira Sans"/>
              </a:rPr>
              <a:t>Erprobt in regulierten Branchen mit hohem Volumen — z. B. ING setzt auf Kafka / Event-Streaming.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8961120" y="1481328"/>
            <a:ext cx="2743200" cy="1298448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8961120" y="1609344"/>
            <a:ext cx="100584" cy="10424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9253728" y="1618488"/>
            <a:ext cx="22860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Flexibel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253728" y="1984248"/>
            <a:ext cx="2267712" cy="6766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050" b="0" i="0">
                <a:solidFill>
                  <a:srgbClr val="6B7785"/>
                </a:solidFill>
                <a:latin typeface="Fira Sans"/>
              </a:rPr>
              <a:t>Neues System = neuer Adapter, ohne Eingriff in den Rest. Neue Event-Folgen &amp; Projektionen jederzeit baubar.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5989320" y="3017520"/>
            <a:ext cx="2743200" cy="1298448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ectangle 50"/>
          <p:cNvSpPr/>
          <p:nvPr/>
        </p:nvSpPr>
        <p:spPr>
          <a:xfrm>
            <a:off x="5989320" y="3145536"/>
            <a:ext cx="100584" cy="10424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281928" y="3154680"/>
            <a:ext cx="22860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Skalierbar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281928" y="3520440"/>
            <a:ext cx="2267712" cy="6766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050" b="0" i="0">
                <a:solidFill>
                  <a:srgbClr val="6B7785"/>
                </a:solidFill>
                <a:latin typeface="Fira Sans"/>
              </a:rPr>
              <a:t>Selbst massive Lastzunahme wird durch mehr Hardware aufgefangen — horizontal, ohne Redesign.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8961120" y="3017520"/>
            <a:ext cx="2743200" cy="1298448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Rectangle 54"/>
          <p:cNvSpPr/>
          <p:nvPr/>
        </p:nvSpPr>
        <p:spPr>
          <a:xfrm>
            <a:off x="8961120" y="3145536"/>
            <a:ext cx="100584" cy="10424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9253728" y="3154680"/>
            <a:ext cx="22860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Kosteneffizient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253728" y="3520440"/>
            <a:ext cx="2267712" cy="6766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050" b="0" i="0">
                <a:solidFill>
                  <a:srgbClr val="6B7785"/>
                </a:solidFill>
                <a:latin typeface="Fira Sans"/>
              </a:rPr>
              <a:t>Wiederverwendbare Adapter statt Punkt-zu-Punkt. Open Source auf Standard-Hardware — kein Lock-in.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5989320" y="4553712"/>
            <a:ext cx="2743200" cy="1298448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5989320" y="4681728"/>
            <a:ext cx="100584" cy="10424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6281928" y="4690872"/>
            <a:ext cx="22860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Auditierbar &amp; revisionssicher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281928" y="5056632"/>
            <a:ext cx="2267712" cy="6766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050" b="0" i="0">
                <a:solidFill>
                  <a:srgbClr val="6B7785"/>
                </a:solidFill>
                <a:latin typeface="Fira Sans"/>
              </a:rPr>
              <a:t>Append-only, vollständige &amp; manipulationssichere Historie — vollständig replay-fähig.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8961120" y="4553712"/>
            <a:ext cx="2743200" cy="1298448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Rectangle 62"/>
          <p:cNvSpPr/>
          <p:nvPr/>
        </p:nvSpPr>
        <p:spPr>
          <a:xfrm>
            <a:off x="8961120" y="4681728"/>
            <a:ext cx="100584" cy="1042416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9253728" y="4690872"/>
            <a:ext cx="22860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Resilient &amp; entkoppelt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253728" y="5056632"/>
            <a:ext cx="2267712" cy="6766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050" b="0" i="0">
                <a:solidFill>
                  <a:srgbClr val="6B7785"/>
                </a:solidFill>
                <a:latin typeface="Fira Sans"/>
              </a:rPr>
              <a:t>Systeme fallen aus und holen per Replay auf; ein Log statt N² Schnittstellen.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