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ink/ink1.xml" ContentType="application/inkml+xml"/>
  <Override PartName="/ppt/media/image3.svg" ContentType="image/svg+xml"/>
  <Override PartName="/ppt/media/image4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147473360" r:id="rId2"/>
    <p:sldId id="265" r:id="rId3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2-05T08:17:27.075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22419 11852 0 0 0,'0'0'0'0'0</inkml:trace>
</inkml:ink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549B2-D7F7-9D4A-8AC2-0C89601FBA1B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3A8BA-E694-9F42-8C9F-BF6032CD56E0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78006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CAAF8-DE85-CAC5-553A-14DE26C22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CE8B467-B0F2-EC0E-0978-9CE7E63B02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6250" y="611188"/>
            <a:ext cx="5903913" cy="332105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1414E1A-F8F9-6271-E8DB-7244408983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>
              <a:spcAft>
                <a:spcPts val="600"/>
              </a:spcAft>
              <a:buSzPts val="1000"/>
              <a:buFontTx/>
              <a:buNone/>
              <a:tabLst>
                <a:tab pos="914400" algn="l"/>
              </a:tabLst>
            </a:pPr>
            <a:endParaRPr lang="de-DE">
              <a:ea typeface="Open Sans"/>
              <a:cs typeface="Open Sans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F1E9B32-50FE-3E5D-DB85-7C60935CB3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768BF4-7430-4995-A949-EB4F50B9A8B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ira Sans" panose="020B05030500000200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ira Sans" panose="020B05030500000200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6995364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Master" Target="../slideMasters/slideMaster1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1.emf"/><Relationship Id="rId5" Type="http://schemas.openxmlformats.org/officeDocument/2006/relationships/image" Target="../media/image2.png"/><Relationship Id="rId6" Type="http://schemas.openxmlformats.org/officeDocument/2006/relationships/image" Target="../media/image3.svg"/><Relationship Id="rId7" Type="http://schemas.openxmlformats.org/officeDocument/2006/relationships/image" Target="../media/image4.svg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Master" Target="../slideMasters/slideMaster1.xml"/><Relationship Id="rId3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A0A45-F327-11B6-FE6C-7BC168AFB2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C7DCC5-8F20-7268-ED15-1178F06D8D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13D2F-9EA4-566F-4A27-3EA0A8B07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77E9E6-E30D-6DBE-CC21-F6A658872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FC6A1-2EFB-2CAA-E78E-0E045D27B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568623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F2050-7382-8B0D-7D00-FCA42C667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4E41CF-0048-7F55-5E7C-74584D33C7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8E63C-7BEC-7F50-D5BA-C58E5BB9E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B7C434-CC51-3920-4EDA-4ED19ED19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A0E8C1-DB2D-E931-7C0A-B50C60192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80301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98B111-5391-D88E-D31B-FE75F6CE43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EF6E72-3B9E-30A4-DAB7-0901A9605B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44D09-BA69-57FD-3091-F873A427D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041AFE-4690-3109-368E-2F03EB655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D994D-1B40-3514-19D1-F04F1B72E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54443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>
            <a:extLst>
              <a:ext uri="{FF2B5EF4-FFF2-40B4-BE49-F238E27FC236}">
                <a16:creationId xmlns:a16="http://schemas.microsoft.com/office/drawing/2014/main" id="{230C2AFB-781E-6B4E-F903-63933EF572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7" name="think-cell data - do not delete">
                        <a:extLst>
                          <a:ext uri="{FF2B5EF4-FFF2-40B4-BE49-F238E27FC236}">
                            <a16:creationId xmlns:a16="http://schemas.microsoft.com/office/drawing/2014/main" id="{230C2AFB-781E-6B4E-F903-63933EF572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Verlauf">
            <a:extLst>
              <a:ext uri="{FF2B5EF4-FFF2-40B4-BE49-F238E27FC236}">
                <a16:creationId xmlns:a16="http://schemas.microsoft.com/office/drawing/2014/main" id="{D20B09AF-858C-FD21-E0D5-D75B184C74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ll">
            <a:extLst>
              <a:ext uri="{FF2B5EF4-FFF2-40B4-BE49-F238E27FC236}">
                <a16:creationId xmlns:a16="http://schemas.microsoft.com/office/drawing/2014/main" id="{E8186563-CFF5-9702-C257-BCE214C064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 bwMode="gray">
          <a:xfrm>
            <a:off x="407988" y="613857"/>
            <a:ext cx="432000" cy="197485"/>
          </a:xfrm>
          <a:prstGeom prst="rect">
            <a:avLst/>
          </a:prstGeom>
        </p:spPr>
      </p:pic>
      <p:pic>
        <p:nvPicPr>
          <p:cNvPr id="10" name="Pill">
            <a:extLst>
              <a:ext uri="{FF2B5EF4-FFF2-40B4-BE49-F238E27FC236}">
                <a16:creationId xmlns:a16="http://schemas.microsoft.com/office/drawing/2014/main" id="{58FE6AE3-A96D-3981-CE6F-E7CE0A93C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 bwMode="gray">
          <a:xfrm>
            <a:off x="6155900" y="6481979"/>
            <a:ext cx="216000" cy="98743"/>
          </a:xfrm>
          <a:prstGeom prst="rect">
            <a:avLst/>
          </a:prstGeom>
        </p:spPr>
      </p:pic>
      <p:pic>
        <p:nvPicPr>
          <p:cNvPr id="9" name="Logo">
            <a:extLst>
              <a:ext uri="{FF2B5EF4-FFF2-40B4-BE49-F238E27FC236}">
                <a16:creationId xmlns:a16="http://schemas.microsoft.com/office/drawing/2014/main" id="{9F1461C9-A40F-F091-2E1B-93C5C9A2E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gray">
          <a:xfrm>
            <a:off x="11322000" y="6414338"/>
            <a:ext cx="532705" cy="210187"/>
          </a:xfrm>
          <a:prstGeom prst="rect">
            <a:avLst/>
          </a:prstGeom>
        </p:spPr>
      </p:pic>
      <p:sp>
        <p:nvSpPr>
          <p:cNvPr id="12" name="Titel 11"/>
          <p:cNvSpPr>
            <a:spLocks noGrp="1"/>
          </p:cNvSpPr>
          <p:nvPr>
            <p:ph type="title" hasCustomPrompt="1"/>
          </p:nvPr>
        </p:nvSpPr>
        <p:spPr bwMode="gray"/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Add a maximum two-line title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 bwMode="gray">
          <a:xfrm>
            <a:off x="1056000" y="1772388"/>
            <a:ext cx="10728000" cy="4392612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Edit text by clicking on it. Use the "Increase/decrease list level" buttons on the Start tab to switch between the text levels set up.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Sixth level</a:t>
            </a:r>
          </a:p>
          <a:p>
            <a:pPr lvl="6"/>
            <a:r>
              <a:rPr lang="en-GB"/>
              <a:t>Seventh level</a:t>
            </a:r>
          </a:p>
          <a:p>
            <a:pPr lvl="7"/>
            <a:r>
              <a:rPr lang="en-GB"/>
              <a:t>Eighth level</a:t>
            </a:r>
          </a:p>
          <a:p>
            <a:pPr lvl="8"/>
            <a:r>
              <a:rPr lang="en-GB"/>
              <a:t>Ninth level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 bwMode="gray">
          <a:xfrm>
            <a:off x="408000" y="6453000"/>
            <a:ext cx="360000" cy="144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8FF9B0DE-3FEB-4AA0-B465-B80EF7C1333D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Title of the presentation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873045-E84B-42E6-97B8-868466B07CCD}" type="datetime1">
              <a:rPr lang="en-GB"/>
              <a:t>19/06/2026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02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>
            <a:extLst>
              <a:ext uri="{FF2B5EF4-FFF2-40B4-BE49-F238E27FC236}">
                <a16:creationId xmlns:a16="http://schemas.microsoft.com/office/drawing/2014/main" id="{08730F2D-3D5A-B4FB-D0CB-CF57880E34E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721864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06" imgH="306" progId="TCLayout.ActiveDocument.1">
                  <p:embed/>
                </p:oleObj>
              </mc:Choice>
              <mc:Fallback>
                <p:oleObj name="think-cell Folie" r:id="rId3" imgW="306" imgH="306" progId="TCLayout.ActiveDocument.1">
                  <p:embed/>
                  <p:pic>
                    <p:nvPicPr>
                      <p:cNvPr id="3" name="think-cell data - do not delete">
                        <a:extLst>
                          <a:ext uri="{FF2B5EF4-FFF2-40B4-BE49-F238E27FC236}">
                            <a16:creationId xmlns:a16="http://schemas.microsoft.com/office/drawing/2014/main" id="{08730F2D-3D5A-B4FB-D0CB-CF57880E34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itel 11"/>
          <p:cNvSpPr>
            <a:spLocks noGrp="1"/>
          </p:cNvSpPr>
          <p:nvPr>
            <p:ph type="title" hasCustomPrompt="1"/>
          </p:nvPr>
        </p:nvSpPr>
        <p:spPr bwMode="gray"/>
        <p:txBody>
          <a:bodyPr vert="horz"/>
          <a:lstStyle>
            <a:lvl1pPr>
              <a:defRPr/>
            </a:lvl1pPr>
          </a:lstStyle>
          <a:p>
            <a:r>
              <a:rPr lang="en-GB"/>
              <a:t>Add a maximum two-line title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020130F-1555-7891-3505-25DECEC0A55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GB"/>
              <a:t>Edit text by clicking on it. Use the "Increase/decrease list level" buttons on the Start tab to switch between the text levels set up.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Sixth level</a:t>
            </a:r>
          </a:p>
          <a:p>
            <a:pPr lvl="6"/>
            <a:r>
              <a:rPr lang="en-GB"/>
              <a:t>Seventh level</a:t>
            </a:r>
          </a:p>
          <a:p>
            <a:pPr lvl="7"/>
            <a:r>
              <a:rPr lang="en-GB"/>
              <a:t>Eighth level</a:t>
            </a:r>
          </a:p>
          <a:p>
            <a:pPr lvl="8"/>
            <a:r>
              <a:rPr lang="en-GB"/>
              <a:t>Ninth level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4B4AD4E-68CE-D4C7-ED38-CC183EBA28A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08000" y="6453000"/>
            <a:ext cx="360000" cy="144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8FF9B0DE-3FEB-4AA0-B465-B80EF7C1333D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4C3B36C-6022-7BD7-0AC1-FFEA36DFD57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Title of the presentation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773D0B3-0E64-FB65-99E1-555E9CC07F7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1DC8993-8D2E-4DE0-9E9C-34605DBD02AA}" type="datetime1">
              <a:rPr lang="en-GB"/>
              <a:t>19/06/2026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336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117">
          <p15:clr>
            <a:srgbClr val="F26B43"/>
          </p15:clr>
        </p15:guide>
        <p15:guide id="2" pos="665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23">
          <p15:clr>
            <a:srgbClr val="F26B43"/>
          </p15:clr>
        </p15:guide>
        <p15:guide id="5" orient="horz" pos="3883">
          <p15:clr>
            <a:srgbClr val="F26B43"/>
          </p15:clr>
        </p15:guide>
        <p15:guide id="6" pos="257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4FA2A-0184-E16A-E22F-D255C5AC1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837AB-0806-50F0-771B-5FEA240D0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B9DB4-2326-BC50-FC6A-80F6BA50E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3E7987-67C0-90C8-F932-237FB10B9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126C2-DDA6-806A-5BA3-FF96BA02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65617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7A567-B816-945F-F6AE-9B5B5A553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056A9-AFE0-E1B3-6F81-C7F71342D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1EC57-110C-E491-ECAF-9CCAE6F64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78A325-7020-16A4-0283-585398053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12EA6-6627-278A-CA7A-C71C35018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94858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4473F-C070-C473-EB1E-19F890B7B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6100B-30AF-DA56-4913-9C496A4432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024EC8-B612-0E7C-8F48-C529168ED5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3A238-53CC-D5C3-28DE-A3C3FBA51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FE62F1-5DE5-FD39-29CE-78D15195A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4C00D-84C1-4C05-0391-1D0FBE78E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374477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8F8BC-1048-9ADB-2AE9-0B9BEBAF5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AD312-E1B1-FA00-B77C-CE88C6F86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895DBA-62D4-512D-67F1-85DACB01C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A1E50D-7647-3AE5-6B4B-E42A49F01F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CC95E9-0861-12C3-43DE-EE17401683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1EF36F-9C13-608A-17AB-C15F60A32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691509-D2FD-8B8B-B301-4F10125F3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078C80-5AB0-709A-2A84-6F654EBFE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1488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E527A-5BB3-0BDB-7E00-1B49440ED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FC1873-D9AE-F1FD-3AAF-E6FDFDD43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6B9BCF-8083-CA42-5FC6-B0C22E482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0F2B2-CFF1-5BF0-1BF3-F578B0758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243220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D045E2-74DC-0C0D-CB23-A837A5E15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8E57E7-554A-5B1C-50D9-0BFCD3818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A06C3-E7F4-8A69-B56B-9100C7372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75066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B1DB-827C-CDAC-6F01-F4ED5ADBF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C1038-7CD0-2ADA-ACB9-AC43BE296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7BF17C-A2AD-6D5D-549D-699E65251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C23204-52F9-841C-1F2B-AAA36594E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73B8C9-B040-34B9-007A-BDB55A766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7A5DEB-D9AB-A141-6793-5AB3C1B23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76500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6194A-2A01-7FE5-E498-EE282EAD5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A30FBE-70D8-2F9E-527D-F5E8863627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162887-DF38-E5A7-CFBF-18D54AFC34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FC84CE-84BC-D91A-EFBB-BA589E099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0D5E1D-A40A-A2F7-85F9-43E0414F8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BAF9F1-8689-4394-0E45-9EE3DAAD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83223324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D093FF-A74F-F028-20BD-E39F2CDDF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780842-8B6F-C528-F81E-86B42652D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A38B2C-3F9E-057C-3B72-CE1CEDC0CA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ABEB2B-D3EA-AA4F-8727-2E8E19629E9C}" type="datetimeFigureOut">
              <a:rPr lang="en-DE" smtClean="0"/>
              <a:t>19.06.26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C8845-43D3-EE76-7D3C-60249C2A0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F1078-A114-67B6-3FC3-691390D27A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FE82D6-FBB2-974E-A3F3-E7EF4B4A85C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7645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customXml" Target="../ink/ink1.xml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E91C5-DAFC-4E92-6250-9D8B887FD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1E68DB-19DE-734A-0484-E4953C4D4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998" y="152470"/>
            <a:ext cx="10515600" cy="1325563"/>
          </a:xfrm>
        </p:spPr>
        <p:txBody>
          <a:bodyPr>
            <a:normAutofit/>
          </a:bodyPr>
          <a:lstStyle/>
          <a:p>
            <a:r>
              <a:rPr lang="de-DE" dirty="0"/>
              <a:t>4.3 Aufwandsindikation Integrationsserver</a:t>
            </a:r>
            <a:br>
              <a:rPr lang="de-DE" dirty="0"/>
            </a:br>
            <a:endParaRPr lang="de-DE" sz="1400" b="0" dirty="0">
              <a:solidFill>
                <a:srgbClr val="000000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E7688BC-2BF9-DBC4-6DDA-9933F42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9B0DE-3FEB-4AA0-B465-B80EF7C1333D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D0FA2D-36C2-6E83-B0DC-1EA941F84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adesso Powerpoint Library | Folienbibliothek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0EC3A69-7D4E-4377-9CE1-C9F465F60E88}"/>
              </a:ext>
            </a:extLst>
          </p:cNvPr>
          <p:cNvGraphicFramePr>
            <a:graphicFrameLocks noGrp="1"/>
          </p:cNvGraphicFramePr>
          <p:nvPr/>
        </p:nvGraphicFramePr>
        <p:xfrm>
          <a:off x="1055689" y="1773238"/>
          <a:ext cx="6153912" cy="4137660"/>
        </p:xfrm>
        <a:graphic>
          <a:graphicData uri="http://schemas.openxmlformats.org/drawingml/2006/table">
            <a:tbl>
              <a:tblPr firstRow="1" bandRow="1"/>
              <a:tblGrid>
                <a:gridCol w="1965960">
                  <a:extLst>
                    <a:ext uri="{9D8B030D-6E8A-4147-A177-3AD203B41FA5}">
                      <a16:colId xmlns:a16="http://schemas.microsoft.com/office/drawing/2014/main" val="3860334260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646383162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2849980322"/>
                    </a:ext>
                  </a:extLst>
                </a:gridCol>
                <a:gridCol w="777240">
                  <a:extLst>
                    <a:ext uri="{9D8B030D-6E8A-4147-A177-3AD203B41FA5}">
                      <a16:colId xmlns:a16="http://schemas.microsoft.com/office/drawing/2014/main" val="713606888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100" b="1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Posten</a:t>
                      </a:r>
                    </a:p>
                  </a:txBody>
                  <a:tcPr marL="4372" marR="4372" marT="12700" marB="127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932"/>
                        </a:lnSpc>
                        <a:buNone/>
                      </a:pPr>
                      <a:r>
                        <a:rPr lang="de-DE" sz="1100" b="1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Inhalt</a:t>
                      </a:r>
                      <a:endParaRPr lang="de-DE" b="1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932"/>
                        </a:lnSpc>
                        <a:buNone/>
                      </a:pPr>
                      <a:r>
                        <a:rPr lang="de-DE" sz="1100" b="1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PT</a:t>
                      </a:r>
                      <a:endParaRPr lang="de-DE" b="1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932"/>
                        </a:lnSpc>
                        <a:buNone/>
                      </a:pPr>
                      <a:r>
                        <a:rPr lang="de-DE" sz="1100" b="1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Anteil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9524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161216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err="1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Plattform &amp; Infrastruktur</a:t>
                      </a:r>
                      <a:endParaRPr lang="en-US">
                        <a:latin typeface="+mj-lt"/>
                      </a:endParaRPr>
                    </a:p>
                  </a:txBody>
                  <a:tcPr marL="4372" marR="4372" marT="12700" marB="127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Kafka, Schema Registry, CI/CD</a:t>
                      </a:r>
                      <a:endParaRPr lang="de-D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25</a:t>
                      </a:r>
                      <a:endParaRPr lang="en-US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17 %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406999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Integrations-Core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Mapping, Routing, Projektionen</a:t>
                      </a:r>
                      <a:endParaRPr lang="de-DE" b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25</a:t>
                      </a:r>
                      <a:endParaRPr lang="de-D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17 %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92586529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Adapter CLAB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Order-Pfad; Basis aus Vorprojekt</a:t>
                      </a:r>
                      <a:endParaRPr lang="de-DE" b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7</a:t>
                      </a:r>
                      <a:endParaRPr lang="de-DE" b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5 %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289774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Adapter Geräte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Analyzer (HL7/ASTM)</a:t>
                      </a:r>
                      <a:endParaRPr lang="de-D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18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12 %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5350369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Projektion Auftragsstatus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4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Read-Model Order-Status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7 %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115064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Projektion Reporting-Gruppe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4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Aggregierte Reporting-Sicht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5 %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321356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Projektion Audit Trail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4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Lückenloser Audit-Log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5 %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46405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Testharness &amp; QS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4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Golden-Master ggü. Altsystem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13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9 %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9580467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Projektleitung &amp; Rollout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4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PM, Doku, Inbetriebnahme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20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13 %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735022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Risiko-/Unschärfepuffer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4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Reserve (~10 %)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15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10 %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246378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lvl="0" algn="ctr">
                        <a:lnSpc>
                          <a:spcPts val="983"/>
                        </a:lnSpc>
                        <a:buNone/>
                      </a:pPr>
                      <a:r>
                        <a:rPr lang="de-DE" sz="1000" b="1" kern="120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Summe MVP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72" marR="4372" marT="12700" marB="12700" anchor="ctr">
                    <a:lnL w="9524"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Zielwert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150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r>
                        <a:rPr lang="de-DE" sz="1000" b="1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100 %</a:t>
                      </a:r>
                    </a:p>
                  </a:txBody>
                  <a:tcPr marL="4372" marR="4372" marT="12700" marB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4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4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3610202"/>
                  </a:ext>
                </a:extLst>
              </a:tr>
            </a:tbl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55AFE3C7-0447-8E92-65AB-084F6B2F48D5}"/>
              </a:ext>
            </a:extLst>
          </p:cNvPr>
          <p:cNvSpPr txBox="1"/>
          <p:nvPr/>
        </p:nvSpPr>
        <p:spPr>
          <a:xfrm>
            <a:off x="7680561" y="1773238"/>
            <a:ext cx="4103126" cy="28725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GB" sz="1300" b="1" dirty="0" err="1">
                <a:solidFill>
                  <a:schemeClr val="bg1"/>
                </a:solidFill>
                <a:ea typeface="+mn-lt"/>
                <a:cs typeface="+mn-lt"/>
              </a:rPr>
              <a:t>Umfang</a:t>
            </a:r>
            <a:endParaRPr lang="en-GB" b="1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Plattform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-Foundation + Integrations-Core + Adapter CLAB + Adapter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Geräte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+ 3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Projektionen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(Status, Reporting-Gruppe, Audit Trail) + Golden-Master-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Testharness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.</a:t>
            </a:r>
            <a:br>
              <a:rPr lang="en-GB" sz="1200" dirty="0">
                <a:solidFill>
                  <a:schemeClr val="bg1"/>
                </a:solidFill>
                <a:ea typeface="+mn-lt"/>
                <a:cs typeface="+mn-lt"/>
              </a:rPr>
            </a:br>
            <a:endParaRPr lang="en-GB" sz="1200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End-to-End: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ein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realer Order-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Pfad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und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Gerätedaten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laufen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über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den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neuen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Server.</a:t>
            </a:r>
            <a:br>
              <a:rPr lang="en-GB" sz="1200" dirty="0">
                <a:solidFill>
                  <a:schemeClr val="bg1"/>
                </a:solidFill>
                <a:ea typeface="+mn-lt"/>
                <a:cs typeface="+mn-lt"/>
              </a:rPr>
            </a:br>
            <a:endParaRPr lang="en-GB" sz="1200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Fundament (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Plattform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+ Core, ~1/3)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ist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einmalig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–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jeder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weitere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Adapter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kostet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danach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nur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noch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100" dirty="0" err="1">
                <a:solidFill>
                  <a:schemeClr val="bg1"/>
                </a:solidFill>
                <a:ea typeface="+mn-lt"/>
                <a:cs typeface="+mn-lt"/>
              </a:rPr>
              <a:t>Bruchteile</a:t>
            </a:r>
            <a:r>
              <a:rPr lang="en-GB" sz="1100" dirty="0">
                <a:solidFill>
                  <a:schemeClr val="bg1"/>
                </a:solidFill>
                <a:ea typeface="+mn-lt"/>
                <a:cs typeface="+mn-lt"/>
              </a:rPr>
              <a:t>.</a:t>
            </a:r>
            <a:br>
              <a:rPr lang="en-GB" sz="1200" dirty="0">
                <a:solidFill>
                  <a:schemeClr val="bg1"/>
                </a:solidFill>
                <a:ea typeface="+mn-lt"/>
                <a:cs typeface="+mn-lt"/>
              </a:rPr>
            </a:br>
            <a:endParaRPr lang="en-GB" sz="1200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>
              <a:spcBef>
                <a:spcPts val="600"/>
              </a:spcBef>
              <a:spcAft>
                <a:spcPts val="200"/>
              </a:spcAft>
              <a:buNone/>
            </a:pPr>
            <a:br>
              <a:rPr lang="de-DE" sz="1200" b="1" dirty="0">
                <a:solidFill>
                  <a:schemeClr val="bg1"/>
                </a:solidFill>
                <a:ea typeface="+mn-lt"/>
                <a:cs typeface="+mn-lt"/>
              </a:rPr>
            </a:br>
            <a:r>
              <a:rPr lang="en-GB" sz="1300" b="1" dirty="0" err="1">
                <a:solidFill>
                  <a:schemeClr val="bg1"/>
                </a:solidFill>
                <a:ea typeface="+mn-lt"/>
                <a:cs typeface="+mn-lt"/>
              </a:rPr>
              <a:t>Lesart</a:t>
            </a:r>
            <a:r>
              <a:rPr lang="en-GB" sz="1300" b="1" dirty="0">
                <a:solidFill>
                  <a:schemeClr val="bg1"/>
                </a:solidFill>
                <a:ea typeface="+mn-lt"/>
                <a:cs typeface="+mn-lt"/>
              </a:rPr>
              <a:t> der </a:t>
            </a:r>
            <a:r>
              <a:rPr lang="en-GB" sz="1300" b="1" dirty="0" err="1">
                <a:solidFill>
                  <a:schemeClr val="bg1"/>
                </a:solidFill>
                <a:ea typeface="+mn-lt"/>
                <a:cs typeface="+mn-lt"/>
              </a:rPr>
              <a:t>Inidikation</a:t>
            </a:r>
            <a:endParaRPr lang="en-GB" b="1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Fira Sans" panose="020B0503050000020004" pitchFamily="34" charset="0"/>
              <a:buNone/>
            </a:pPr>
            <a:r>
              <a:rPr lang="de-DE" sz="1100" dirty="0">
                <a:solidFill>
                  <a:schemeClr val="bg1"/>
                </a:solidFill>
              </a:rPr>
              <a:t>Aufteilung: 68 % Bauen · 9 % Absichern · 23 % Steuern + Risiko.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Fira Sans" panose="020B0503050000020004" pitchFamily="34" charset="0"/>
              <a:buNone/>
            </a:pPr>
            <a:r>
              <a:rPr lang="de-DE" sz="1100" dirty="0">
                <a:solidFill>
                  <a:schemeClr val="bg1"/>
                </a:solidFill>
              </a:rPr>
              <a:t>10 % Risikopuffer sind sichtbar eingerechnet – nicht versteckt.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Fira Sans" panose="020B0503050000020004" pitchFamily="34" charset="0"/>
              <a:buNone/>
            </a:pPr>
            <a:r>
              <a:rPr lang="de-DE" sz="1100" dirty="0">
                <a:solidFill>
                  <a:schemeClr val="bg1"/>
                </a:solidFill>
              </a:rPr>
              <a:t>Zielwert 150 PT entspricht ca. 3–4 Monaten bei Team 3–4.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Fira Sans" panose="020B0503050000020004" pitchFamily="34" charset="0"/>
              <a:buNone/>
            </a:pPr>
            <a:r>
              <a:rPr lang="de-DE" sz="1100" dirty="0">
                <a:solidFill>
                  <a:schemeClr val="bg1"/>
                </a:solidFill>
              </a:rPr>
              <a:t>Order-</a:t>
            </a:r>
            <a:r>
              <a:rPr lang="de-DE" sz="1100" dirty="0" err="1">
                <a:solidFill>
                  <a:schemeClr val="bg1"/>
                </a:solidFill>
              </a:rPr>
              <a:t>of</a:t>
            </a:r>
            <a:r>
              <a:rPr lang="de-DE" sz="1100" dirty="0">
                <a:solidFill>
                  <a:schemeClr val="bg1"/>
                </a:solidFill>
              </a:rPr>
              <a:t>-Magnitude-Indikation, kein Angebot.</a:t>
            </a:r>
          </a:p>
        </p:txBody>
      </p:sp>
      <p:sp>
        <p:nvSpPr>
          <p:cNvPr id="13" name="Grafik 3">
            <a:extLst>
              <a:ext uri="{FF2B5EF4-FFF2-40B4-BE49-F238E27FC236}">
                <a16:creationId xmlns:a16="http://schemas.microsoft.com/office/drawing/2014/main" id="{C95E4FD4-3B75-E717-4217-97B867D6CCAA}"/>
              </a:ext>
            </a:extLst>
          </p:cNvPr>
          <p:cNvSpPr/>
          <p:nvPr/>
        </p:nvSpPr>
        <p:spPr>
          <a:xfrm>
            <a:off x="7677327" y="5275727"/>
            <a:ext cx="321725" cy="321669"/>
          </a:xfrm>
          <a:custGeom>
            <a:avLst/>
            <a:gdLst>
              <a:gd name="connsiteX0" fmla="*/ 0 w 3424292"/>
              <a:gd name="connsiteY0" fmla="*/ 106803 h 3423692"/>
              <a:gd name="connsiteX1" fmla="*/ 0 w 3424292"/>
              <a:gd name="connsiteY1" fmla="*/ 562215 h 3423692"/>
              <a:gd name="connsiteX2" fmla="*/ 106803 w 3424292"/>
              <a:gd name="connsiteY2" fmla="*/ 669018 h 3423692"/>
              <a:gd name="connsiteX3" fmla="*/ 2025055 w 3424292"/>
              <a:gd name="connsiteY3" fmla="*/ 669018 h 3423692"/>
              <a:gd name="connsiteX4" fmla="*/ 2100657 w 3424292"/>
              <a:gd name="connsiteY4" fmla="*/ 850823 h 3423692"/>
              <a:gd name="connsiteX5" fmla="*/ 65402 w 3424292"/>
              <a:gd name="connsiteY5" fmla="*/ 2886078 h 3423692"/>
              <a:gd name="connsiteX6" fmla="*/ 65402 w 3424292"/>
              <a:gd name="connsiteY6" fmla="*/ 3036682 h 3423692"/>
              <a:gd name="connsiteX7" fmla="*/ 387610 w 3424292"/>
              <a:gd name="connsiteY7" fmla="*/ 3358891 h 3423692"/>
              <a:gd name="connsiteX8" fmla="*/ 538214 w 3424292"/>
              <a:gd name="connsiteY8" fmla="*/ 3358891 h 3423692"/>
              <a:gd name="connsiteX9" fmla="*/ 2573470 w 3424292"/>
              <a:gd name="connsiteY9" fmla="*/ 1323636 h 3423692"/>
              <a:gd name="connsiteX10" fmla="*/ 2755274 w 3424292"/>
              <a:gd name="connsiteY10" fmla="*/ 1399238 h 3423692"/>
              <a:gd name="connsiteX11" fmla="*/ 2755274 w 3424292"/>
              <a:gd name="connsiteY11" fmla="*/ 3316890 h 3423692"/>
              <a:gd name="connsiteX12" fmla="*/ 2862077 w 3424292"/>
              <a:gd name="connsiteY12" fmla="*/ 3423692 h 3423692"/>
              <a:gd name="connsiteX13" fmla="*/ 3317490 w 3424292"/>
              <a:gd name="connsiteY13" fmla="*/ 3423692 h 3423692"/>
              <a:gd name="connsiteX14" fmla="*/ 3424292 w 3424292"/>
              <a:gd name="connsiteY14" fmla="*/ 3316890 h 3423692"/>
              <a:gd name="connsiteX15" fmla="*/ 3424292 w 3424292"/>
              <a:gd name="connsiteY15" fmla="*/ 106803 h 3423692"/>
              <a:gd name="connsiteX16" fmla="*/ 3317490 w 3424292"/>
              <a:gd name="connsiteY16" fmla="*/ 0 h 3423692"/>
              <a:gd name="connsiteX17" fmla="*/ 106803 w 3424292"/>
              <a:gd name="connsiteY17" fmla="*/ 0 h 3423692"/>
              <a:gd name="connsiteX18" fmla="*/ 0 w 3424292"/>
              <a:gd name="connsiteY18" fmla="*/ 106803 h 3423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24292" h="3423692">
                <a:moveTo>
                  <a:pt x="0" y="106803"/>
                </a:moveTo>
                <a:lnTo>
                  <a:pt x="0" y="562215"/>
                </a:lnTo>
                <a:cubicBezTo>
                  <a:pt x="0" y="621017"/>
                  <a:pt x="48001" y="669018"/>
                  <a:pt x="106803" y="669018"/>
                </a:cubicBezTo>
                <a:lnTo>
                  <a:pt x="2025055" y="669018"/>
                </a:lnTo>
                <a:cubicBezTo>
                  <a:pt x="2119857" y="669018"/>
                  <a:pt x="2167259" y="783621"/>
                  <a:pt x="2100657" y="850823"/>
                </a:cubicBezTo>
                <a:lnTo>
                  <a:pt x="65402" y="2886078"/>
                </a:lnTo>
                <a:cubicBezTo>
                  <a:pt x="24001" y="2927479"/>
                  <a:pt x="24001" y="2995281"/>
                  <a:pt x="65402" y="3036682"/>
                </a:cubicBezTo>
                <a:lnTo>
                  <a:pt x="387610" y="3358891"/>
                </a:lnTo>
                <a:cubicBezTo>
                  <a:pt x="429012" y="3400292"/>
                  <a:pt x="496813" y="3400292"/>
                  <a:pt x="538214" y="3358891"/>
                </a:cubicBezTo>
                <a:lnTo>
                  <a:pt x="2573470" y="1323636"/>
                </a:lnTo>
                <a:cubicBezTo>
                  <a:pt x="2640671" y="1256434"/>
                  <a:pt x="2755274" y="1303835"/>
                  <a:pt x="2755274" y="1399238"/>
                </a:cubicBezTo>
                <a:lnTo>
                  <a:pt x="2755274" y="3316890"/>
                </a:lnTo>
                <a:cubicBezTo>
                  <a:pt x="2755274" y="3375691"/>
                  <a:pt x="2803276" y="3423692"/>
                  <a:pt x="2862077" y="3423692"/>
                </a:cubicBezTo>
                <a:lnTo>
                  <a:pt x="3317490" y="3423692"/>
                </a:lnTo>
                <a:cubicBezTo>
                  <a:pt x="3376291" y="3423692"/>
                  <a:pt x="3424292" y="3375691"/>
                  <a:pt x="3424292" y="3316890"/>
                </a:cubicBezTo>
                <a:lnTo>
                  <a:pt x="3424292" y="106803"/>
                </a:lnTo>
                <a:cubicBezTo>
                  <a:pt x="3424292" y="48001"/>
                  <a:pt x="3376291" y="0"/>
                  <a:pt x="3317490" y="0"/>
                </a:cubicBezTo>
                <a:lnTo>
                  <a:pt x="106803" y="0"/>
                </a:lnTo>
                <a:cubicBezTo>
                  <a:pt x="48001" y="0"/>
                  <a:pt x="0" y="48001"/>
                  <a:pt x="0" y="106803"/>
                </a:cubicBezTo>
              </a:path>
            </a:pathLst>
          </a:custGeom>
          <a:solidFill>
            <a:schemeClr val="accent2"/>
          </a:solidFill>
          <a:ln w="5998" cap="flat">
            <a:noFill/>
            <a:prstDash val="solid"/>
            <a:miter/>
          </a:ln>
        </p:spPr>
        <p:txBody>
          <a:bodyPr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black"/>
              </a:solidFill>
              <a:latin typeface="Fira Sans" panose="020B0503050000020004" pitchFamily="34" charset="0"/>
            </a:endParaRP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FB336032-E0F5-EB5C-5325-98AAC879F2AD}"/>
              </a:ext>
            </a:extLst>
          </p:cNvPr>
          <p:cNvSpPr/>
          <p:nvPr/>
        </p:nvSpPr>
        <p:spPr>
          <a:xfrm>
            <a:off x="8280637" y="5360789"/>
            <a:ext cx="1692000" cy="888536"/>
          </a:xfrm>
          <a:prstGeom prst="roundRect">
            <a:avLst>
              <a:gd name="adj" fmla="val 8999"/>
            </a:avLst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lIns="144000" tIns="144000" rIns="144000" bIns="144000" anchor="ctr"/>
          <a:lstStyle/>
          <a:p>
            <a:pPr>
              <a:buClr>
                <a:schemeClr val="bg1"/>
              </a:buClr>
            </a:pPr>
            <a:r>
              <a:rPr lang="de-DE" sz="1200" dirty="0">
                <a:solidFill>
                  <a:schemeClr val="bg1"/>
                </a:solidFill>
                <a:ea typeface="+mn-lt"/>
                <a:cs typeface="+mn-lt"/>
              </a:rPr>
              <a:t>Einmal-Fundament: danach skaliert jeder weitere Anschluss günstig.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D0784819-4EAF-C1D1-56FB-14120D6C4E6B}"/>
              </a:ext>
            </a:extLst>
          </p:cNvPr>
          <p:cNvSpPr/>
          <p:nvPr/>
        </p:nvSpPr>
        <p:spPr>
          <a:xfrm>
            <a:off x="10091687" y="5360789"/>
            <a:ext cx="1692000" cy="888536"/>
          </a:xfrm>
          <a:prstGeom prst="roundRect">
            <a:avLst>
              <a:gd name="adj" fmla="val 6808"/>
            </a:avLst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lIns="144000" tIns="144000" rIns="144000" bIns="144000" anchor="ctr"/>
          <a:lstStyle/>
          <a:p>
            <a:pPr>
              <a:buClr>
                <a:schemeClr val="bg1"/>
              </a:buClr>
            </a:pPr>
            <a:r>
              <a:rPr lang="de-DE" sz="1200" dirty="0">
                <a:solidFill>
                  <a:schemeClr val="bg1"/>
                </a:solidFill>
              </a:rPr>
              <a:t>Durchgängiger Order-Pfad  für CLAB + Geräte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E98D98A-9C99-E0AD-D4C0-889315E4BDA3}"/>
              </a:ext>
            </a:extLst>
          </p:cNvPr>
          <p:cNvSpPr txBox="1"/>
          <p:nvPr/>
        </p:nvSpPr>
        <p:spPr>
          <a:xfrm>
            <a:off x="7593012" y="4896656"/>
            <a:ext cx="41910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b="1" err="1">
                <a:solidFill>
                  <a:schemeClr val="accent2"/>
                </a:solidFill>
                <a:ea typeface="+mn-lt"/>
                <a:cs typeface="+mn-lt"/>
              </a:rPr>
              <a:t>Kernaussagen</a:t>
            </a:r>
            <a:endParaRPr lang="de-DE" sz="1400" b="1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9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82A34-C742-071D-0654-49EDC8C07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32D47608-098E-CB4F-A5DF-8AC2A9B127F6}"/>
              </a:ext>
            </a:extLst>
          </p:cNvPr>
          <p:cNvSpPr/>
          <p:nvPr/>
        </p:nvSpPr>
        <p:spPr>
          <a:xfrm>
            <a:off x="1035410" y="4143294"/>
            <a:ext cx="11037254" cy="22396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Clr>
                <a:schemeClr val="bg1"/>
              </a:buClr>
            </a:pPr>
            <a:endParaRPr lang="de-DE">
              <a:solidFill>
                <a:schemeClr val="bg1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CF5989E-3652-B0A9-2FA6-57DB82E98546}"/>
              </a:ext>
            </a:extLst>
          </p:cNvPr>
          <p:cNvSpPr/>
          <p:nvPr/>
        </p:nvSpPr>
        <p:spPr>
          <a:xfrm>
            <a:off x="1035410" y="1943290"/>
            <a:ext cx="11037254" cy="22396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Clr>
                <a:schemeClr val="bg1"/>
              </a:buClr>
            </a:pPr>
            <a:endParaRPr lang="de-DE">
              <a:solidFill>
                <a:schemeClr val="bg1"/>
              </a:solidFill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C8138CA-7C77-80D8-A35D-C62F8C9C6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de-DE"/>
              <a:t>Roadmap zur Implementierung der beiden Teilprojekte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8F2003A5-B0F5-9734-A1D4-F180866C1B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fld id="{D0900252-63E7-4240-86F3-6BA42DE0C288}" type="slidenum">
              <a:rPr lang="de-DE" smtClean="0">
                <a:solidFill>
                  <a:srgbClr val="006EC7"/>
                </a:solidFill>
                <a:latin typeface="Fira Sans" panose="020B0503050000020004" pitchFamily="34" charset="0"/>
              </a:rPr>
              <a:pPr marL="0" indent="0" defTabSz="96771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lang="de-DE">
              <a:solidFill>
                <a:srgbClr val="006EC7"/>
              </a:solidFill>
              <a:latin typeface="Fira Sans" panose="020B0503050000020004" pitchFamily="34" charset="0"/>
            </a:endParaRP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0805A75-C47C-8B28-6B4B-806B55F987F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006EC7"/>
                </a:solidFill>
                <a:latin typeface="Fira Sans" panose="020B0503050000020004" pitchFamily="34" charset="0"/>
              </a:rPr>
              <a:t>adesso Powerpoint Library | Folienbibliothek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085A69CA-FA83-E54D-987F-1F11917170A3}"/>
              </a:ext>
            </a:extLst>
          </p:cNvPr>
          <p:cNvCxnSpPr>
            <a:cxnSpLocks/>
          </p:cNvCxnSpPr>
          <p:nvPr/>
        </p:nvCxnSpPr>
        <p:spPr>
          <a:xfrm>
            <a:off x="1875641" y="5906640"/>
            <a:ext cx="9861725" cy="0"/>
          </a:xfrm>
          <a:prstGeom prst="straightConnector1">
            <a:avLst/>
          </a:prstGeom>
          <a:ln w="15875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extLst>
              <a:ext uri="{FF2B5EF4-FFF2-40B4-BE49-F238E27FC236}">
                <a16:creationId xmlns:a16="http://schemas.microsoft.com/office/drawing/2014/main" id="{979811A0-1FF2-7C7F-585D-DDEDAB2174AD}"/>
              </a:ext>
            </a:extLst>
          </p:cNvPr>
          <p:cNvSpPr/>
          <p:nvPr/>
        </p:nvSpPr>
        <p:spPr>
          <a:xfrm>
            <a:off x="10153366" y="1869819"/>
            <a:ext cx="1584000" cy="4032109"/>
          </a:xfrm>
          <a:prstGeom prst="rect">
            <a:avLst/>
          </a:prstGeom>
          <a:noFill/>
          <a:ln w="63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D3923D4-0776-4CBB-A2A1-17F65A19461F}"/>
              </a:ext>
            </a:extLst>
          </p:cNvPr>
          <p:cNvSpPr/>
          <p:nvPr/>
        </p:nvSpPr>
        <p:spPr>
          <a:xfrm>
            <a:off x="10153366" y="6025720"/>
            <a:ext cx="1584000" cy="22193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 b="1" err="1">
                <a:solidFill>
                  <a:srgbClr val="006EC7"/>
                </a:solidFill>
                <a:latin typeface="+mj-lt"/>
              </a:rPr>
              <a:t>December</a:t>
            </a:r>
            <a:endParaRPr lang="de-DE" sz="800" b="1">
              <a:solidFill>
                <a:srgbClr val="006EC7"/>
              </a:solidFill>
              <a:latin typeface="+mj-lt"/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245F3006-FB69-3B02-06ED-CA7BC16B5D18}"/>
              </a:ext>
            </a:extLst>
          </p:cNvPr>
          <p:cNvSpPr/>
          <p:nvPr/>
        </p:nvSpPr>
        <p:spPr>
          <a:xfrm>
            <a:off x="3533368" y="6025721"/>
            <a:ext cx="1584000" cy="22193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 b="1">
                <a:solidFill>
                  <a:srgbClr val="006EC7"/>
                </a:solidFill>
                <a:latin typeface="+mj-lt"/>
              </a:rPr>
              <a:t>August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ECF89B6D-27A2-8A2C-40A2-44D7D00A982E}"/>
              </a:ext>
            </a:extLst>
          </p:cNvPr>
          <p:cNvSpPr/>
          <p:nvPr/>
        </p:nvSpPr>
        <p:spPr>
          <a:xfrm>
            <a:off x="5188368" y="6025720"/>
            <a:ext cx="1584000" cy="22193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 b="1">
                <a:solidFill>
                  <a:srgbClr val="006EC7"/>
                </a:solidFill>
                <a:latin typeface="+mj-lt"/>
              </a:rPr>
              <a:t>September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6D6CA11F-BA57-1F62-9BF6-59078C3B5FDD}"/>
              </a:ext>
            </a:extLst>
          </p:cNvPr>
          <p:cNvSpPr/>
          <p:nvPr/>
        </p:nvSpPr>
        <p:spPr>
          <a:xfrm>
            <a:off x="6843368" y="6025720"/>
            <a:ext cx="1584000" cy="22193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 b="1" err="1">
                <a:solidFill>
                  <a:srgbClr val="006EC7"/>
                </a:solidFill>
                <a:latin typeface="+mj-lt"/>
              </a:rPr>
              <a:t>October</a:t>
            </a:r>
            <a:endParaRPr lang="de-DE" sz="800" b="1">
              <a:solidFill>
                <a:srgbClr val="006EC7"/>
              </a:solidFill>
              <a:latin typeface="+mj-lt"/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21A692CE-E856-4B27-89CD-DF63CA6056C6}"/>
              </a:ext>
            </a:extLst>
          </p:cNvPr>
          <p:cNvSpPr/>
          <p:nvPr/>
        </p:nvSpPr>
        <p:spPr>
          <a:xfrm>
            <a:off x="8498368" y="6025720"/>
            <a:ext cx="1584000" cy="22193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 b="1">
                <a:solidFill>
                  <a:srgbClr val="006EC7"/>
                </a:solidFill>
                <a:latin typeface="+mj-lt"/>
              </a:rPr>
              <a:t>November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D7DE5BF6-B245-5918-F62E-45FC4802427C}"/>
              </a:ext>
            </a:extLst>
          </p:cNvPr>
          <p:cNvSpPr/>
          <p:nvPr/>
        </p:nvSpPr>
        <p:spPr>
          <a:xfrm>
            <a:off x="8498368" y="1869819"/>
            <a:ext cx="1584000" cy="4032109"/>
          </a:xfrm>
          <a:prstGeom prst="rect">
            <a:avLst/>
          </a:prstGeom>
          <a:noFill/>
          <a:ln w="63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2290DFAD-898E-F549-50A2-BFB99036E8E5}"/>
              </a:ext>
            </a:extLst>
          </p:cNvPr>
          <p:cNvSpPr/>
          <p:nvPr/>
        </p:nvSpPr>
        <p:spPr>
          <a:xfrm>
            <a:off x="3533368" y="1869819"/>
            <a:ext cx="1584000" cy="4032109"/>
          </a:xfrm>
          <a:prstGeom prst="rect">
            <a:avLst/>
          </a:prstGeom>
          <a:noFill/>
          <a:ln w="63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54ED4859-C4B6-0BBC-F732-703E66F0C2A2}"/>
              </a:ext>
            </a:extLst>
          </p:cNvPr>
          <p:cNvSpPr/>
          <p:nvPr/>
        </p:nvSpPr>
        <p:spPr>
          <a:xfrm>
            <a:off x="6843368" y="1869819"/>
            <a:ext cx="1584000" cy="4032109"/>
          </a:xfrm>
          <a:prstGeom prst="rect">
            <a:avLst/>
          </a:prstGeom>
          <a:noFill/>
          <a:ln w="63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9C961A17-EF75-4BF1-BFCB-8EDB6E411F89}"/>
              </a:ext>
            </a:extLst>
          </p:cNvPr>
          <p:cNvSpPr/>
          <p:nvPr/>
        </p:nvSpPr>
        <p:spPr>
          <a:xfrm>
            <a:off x="5188368" y="1869819"/>
            <a:ext cx="1584000" cy="4032109"/>
          </a:xfrm>
          <a:prstGeom prst="rect">
            <a:avLst/>
          </a:prstGeom>
          <a:noFill/>
          <a:ln w="63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E19F0442-A3B7-0BC1-BF35-F1D227F7824F}"/>
              </a:ext>
            </a:extLst>
          </p:cNvPr>
          <p:cNvSpPr/>
          <p:nvPr/>
        </p:nvSpPr>
        <p:spPr>
          <a:xfrm>
            <a:off x="1878368" y="6025720"/>
            <a:ext cx="1584000" cy="22193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70" tIns="48385" rIns="96770" bIns="48385"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 b="1" err="1">
                <a:solidFill>
                  <a:srgbClr val="006EC7"/>
                </a:solidFill>
                <a:latin typeface="+mj-lt"/>
              </a:rPr>
              <a:t>July</a:t>
            </a:r>
            <a:endParaRPr lang="de-DE" sz="800">
              <a:solidFill>
                <a:srgbClr val="006EC7"/>
              </a:solidFill>
              <a:latin typeface="+mj-lt"/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56DFE903-A7B6-4009-194F-F6EC1F4D0DE2}"/>
              </a:ext>
            </a:extLst>
          </p:cNvPr>
          <p:cNvSpPr/>
          <p:nvPr/>
        </p:nvSpPr>
        <p:spPr>
          <a:xfrm>
            <a:off x="1878368" y="1869819"/>
            <a:ext cx="1584000" cy="4032109"/>
          </a:xfrm>
          <a:prstGeom prst="rect">
            <a:avLst/>
          </a:prstGeom>
          <a:noFill/>
          <a:ln w="63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7566822C-4C87-C100-04AB-0C9CA64CE825}"/>
              </a:ext>
            </a:extLst>
          </p:cNvPr>
          <p:cNvSpPr/>
          <p:nvPr/>
        </p:nvSpPr>
        <p:spPr>
          <a:xfrm>
            <a:off x="4608816" y="2855387"/>
            <a:ext cx="2163552" cy="3809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6770" tIns="48385" rIns="96770" bIns="48385"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Aufsetzen des Chatbots, Training und Roll-Out </a:t>
            </a: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E95DDF23-A9B1-6BBE-E845-B10654D3FDCB}"/>
              </a:ext>
            </a:extLst>
          </p:cNvPr>
          <p:cNvSpPr/>
          <p:nvPr/>
        </p:nvSpPr>
        <p:spPr>
          <a:xfrm>
            <a:off x="5464486" y="3290301"/>
            <a:ext cx="1307882" cy="3809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Review der Datenartefakte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7A624AE5-010C-4E92-2285-6ACE7386EEAC}"/>
                  </a:ext>
                </a:extLst>
              </p14:cNvPr>
              <p14:cNvContentPartPr/>
              <p14:nvPr/>
            </p14:nvContentPartPr>
            <p14:xfrm>
              <a:off x="9360125" y="3628101"/>
              <a:ext cx="10545" cy="10075"/>
            </p14:xfrm>
          </p:contentPart>
        </mc:Choice>
        <mc:Fallback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7A624AE5-010C-4E92-2285-6ACE7386EEA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32875" y="3124351"/>
                <a:ext cx="1054500" cy="1007500"/>
              </a:xfrm>
              <a:prstGeom prst="rect">
                <a:avLst/>
              </a:prstGeom>
            </p:spPr>
          </p:pic>
        </mc:Fallback>
      </mc:AlternateContent>
      <p:sp>
        <p:nvSpPr>
          <p:cNvPr id="168" name="Ellipse 167">
            <a:extLst>
              <a:ext uri="{FF2B5EF4-FFF2-40B4-BE49-F238E27FC236}">
                <a16:creationId xmlns:a16="http://schemas.microsoft.com/office/drawing/2014/main" id="{884DA1DC-6E2D-4C82-D0D6-9F8F9C81A9B8}"/>
              </a:ext>
            </a:extLst>
          </p:cNvPr>
          <p:cNvSpPr/>
          <p:nvPr/>
        </p:nvSpPr>
        <p:spPr>
          <a:xfrm>
            <a:off x="2564617" y="5789325"/>
            <a:ext cx="211502" cy="211502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169" name="Ellipse 168">
            <a:extLst>
              <a:ext uri="{FF2B5EF4-FFF2-40B4-BE49-F238E27FC236}">
                <a16:creationId xmlns:a16="http://schemas.microsoft.com/office/drawing/2014/main" id="{348B8697-57C4-B2F0-D218-701C7D488957}"/>
              </a:ext>
            </a:extLst>
          </p:cNvPr>
          <p:cNvSpPr/>
          <p:nvPr/>
        </p:nvSpPr>
        <p:spPr>
          <a:xfrm>
            <a:off x="4219617" y="5789325"/>
            <a:ext cx="211502" cy="211502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0" name="Ellipse 169">
            <a:extLst>
              <a:ext uri="{FF2B5EF4-FFF2-40B4-BE49-F238E27FC236}">
                <a16:creationId xmlns:a16="http://schemas.microsoft.com/office/drawing/2014/main" id="{20CEB48F-2DB7-11B5-E990-4A3381CDE69A}"/>
              </a:ext>
            </a:extLst>
          </p:cNvPr>
          <p:cNvSpPr/>
          <p:nvPr/>
        </p:nvSpPr>
        <p:spPr>
          <a:xfrm>
            <a:off x="5874617" y="5789325"/>
            <a:ext cx="211502" cy="211502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1" name="Ellipse 170">
            <a:extLst>
              <a:ext uri="{FF2B5EF4-FFF2-40B4-BE49-F238E27FC236}">
                <a16:creationId xmlns:a16="http://schemas.microsoft.com/office/drawing/2014/main" id="{AF2C5A67-E634-7E81-3B64-B0190EA4F57A}"/>
              </a:ext>
            </a:extLst>
          </p:cNvPr>
          <p:cNvSpPr/>
          <p:nvPr/>
        </p:nvSpPr>
        <p:spPr>
          <a:xfrm>
            <a:off x="7529617" y="5789325"/>
            <a:ext cx="211502" cy="211502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2" name="Ellipse 171">
            <a:extLst>
              <a:ext uri="{FF2B5EF4-FFF2-40B4-BE49-F238E27FC236}">
                <a16:creationId xmlns:a16="http://schemas.microsoft.com/office/drawing/2014/main" id="{FD70514C-CC28-88AE-12C3-53DA1B2CBDC4}"/>
              </a:ext>
            </a:extLst>
          </p:cNvPr>
          <p:cNvSpPr/>
          <p:nvPr/>
        </p:nvSpPr>
        <p:spPr>
          <a:xfrm>
            <a:off x="9184617" y="5789325"/>
            <a:ext cx="211502" cy="211502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3" name="Ellipse 172">
            <a:extLst>
              <a:ext uri="{FF2B5EF4-FFF2-40B4-BE49-F238E27FC236}">
                <a16:creationId xmlns:a16="http://schemas.microsoft.com/office/drawing/2014/main" id="{0CED92B2-6697-8FF0-F3A6-800CE12E1482}"/>
              </a:ext>
            </a:extLst>
          </p:cNvPr>
          <p:cNvSpPr/>
          <p:nvPr/>
        </p:nvSpPr>
        <p:spPr>
          <a:xfrm>
            <a:off x="10839615" y="5789325"/>
            <a:ext cx="211502" cy="211502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endParaRPr lang="de-DE" sz="1905">
              <a:solidFill>
                <a:prstClr val="white"/>
              </a:solidFill>
              <a:latin typeface="+mj-lt"/>
            </a:endParaRPr>
          </a:p>
        </p:txBody>
      </p:sp>
      <p:sp>
        <p:nvSpPr>
          <p:cNvPr id="167" name="Textfeld 166">
            <a:extLst>
              <a:ext uri="{FF2B5EF4-FFF2-40B4-BE49-F238E27FC236}">
                <a16:creationId xmlns:a16="http://schemas.microsoft.com/office/drawing/2014/main" id="{7CC37B2D-A943-4BE7-B28E-A96C81BAD810}"/>
              </a:ext>
            </a:extLst>
          </p:cNvPr>
          <p:cNvSpPr txBox="1"/>
          <p:nvPr/>
        </p:nvSpPr>
        <p:spPr>
          <a:xfrm>
            <a:off x="1875641" y="1562305"/>
            <a:ext cx="9870961" cy="38098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txBody>
          <a:bodyPr wrap="square" lIns="266688" tIns="76197" rIns="0" bIns="76197" rtlCol="0" anchor="t">
            <a:noAutofit/>
          </a:bodyPr>
          <a:lstStyle/>
          <a:p>
            <a:pPr algn="ctr" defTabSz="967710">
              <a:spcBef>
                <a:spcPts val="635"/>
              </a:spcBef>
              <a:spcAft>
                <a:spcPts val="635"/>
              </a:spcAft>
            </a:pPr>
            <a:r>
              <a:rPr lang="de-DE" sz="1600">
                <a:solidFill>
                  <a:prstClr val="white"/>
                </a:solidFill>
                <a:latin typeface="+mj-lt"/>
              </a:rPr>
              <a:t>Start des Teilprojektes Wissensmanagements aufgrund der Dringlichkeit</a:t>
            </a:r>
            <a:endParaRPr lang="de-DE">
              <a:solidFill>
                <a:prstClr val="white"/>
              </a:solidFill>
            </a:endParaRPr>
          </a:p>
        </p:txBody>
      </p:sp>
      <p:pic>
        <p:nvPicPr>
          <p:cNvPr id="11" name="!!Arrow">
            <a:extLst>
              <a:ext uri="{FF2B5EF4-FFF2-40B4-BE49-F238E27FC236}">
                <a16:creationId xmlns:a16="http://schemas.microsoft.com/office/drawing/2014/main" id="{2540590F-166C-B936-1A3D-92BD546B7BA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0000">
            <a:off x="2039396" y="1687768"/>
            <a:ext cx="144016" cy="144016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4CB4B206-562E-8958-BE9B-C2FB1FCF3AA2}"/>
              </a:ext>
            </a:extLst>
          </p:cNvPr>
          <p:cNvSpPr/>
          <p:nvPr/>
        </p:nvSpPr>
        <p:spPr>
          <a:xfrm>
            <a:off x="1875641" y="2389954"/>
            <a:ext cx="2413975" cy="380984"/>
          </a:xfrm>
          <a:prstGeom prst="rect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Datenartefakte aufbereiten und in KI-</a:t>
            </a:r>
            <a:r>
              <a:rPr lang="de-DE" sz="800" err="1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ready</a:t>
            </a: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 archivieren in </a:t>
            </a:r>
            <a:r>
              <a:rPr lang="de-DE" sz="800" err="1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knowledge</a:t>
            </a: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de-DE" sz="800" err="1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repository</a:t>
            </a:r>
            <a:endParaRPr lang="de-DE" sz="800">
              <a:solidFill>
                <a:prstClr val="white"/>
              </a:solidFill>
              <a:latin typeface="+mj-lt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5FF55D73-7285-E0BB-E098-CA5BC2440773}"/>
              </a:ext>
            </a:extLst>
          </p:cNvPr>
          <p:cNvSpPr/>
          <p:nvPr/>
        </p:nvSpPr>
        <p:spPr>
          <a:xfrm>
            <a:off x="2918243" y="3280594"/>
            <a:ext cx="2172753" cy="380984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70" tIns="48385" rIns="96770" bIns="48385"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Nachdokumentation und Archivierung von fehlendem Wissen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6E66F14-1D33-5F9D-C02E-717CFDD4B0D7}"/>
              </a:ext>
            </a:extLst>
          </p:cNvPr>
          <p:cNvSpPr/>
          <p:nvPr/>
        </p:nvSpPr>
        <p:spPr>
          <a:xfrm>
            <a:off x="7734723" y="4705000"/>
            <a:ext cx="1611722" cy="380984"/>
          </a:xfrm>
          <a:prstGeom prst="rect">
            <a:avLst/>
          </a:prstGeom>
          <a:solidFill>
            <a:schemeClr val="accent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70" tIns="48385" rIns="96770" bIns="48385"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sz="800" b="1">
                <a:solidFill>
                  <a:srgbClr val="FFFFFF"/>
                </a:solidFill>
              </a:rPr>
              <a:t>Phase 3</a:t>
            </a:r>
          </a:p>
          <a:p>
            <a:r>
              <a:rPr sz="800" b="0">
                <a:solidFill>
                  <a:srgbClr val="FFFFFF"/>
                </a:solidFill>
              </a:rPr>
              <a:t>Projektionen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E29A1FD-FBDC-C65C-A679-007EA30530AA}"/>
              </a:ext>
            </a:extLst>
          </p:cNvPr>
          <p:cNvSpPr/>
          <p:nvPr/>
        </p:nvSpPr>
        <p:spPr>
          <a:xfrm>
            <a:off x="6465441" y="4425000"/>
            <a:ext cx="1410313" cy="380984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sz="800" b="1">
                <a:solidFill>
                  <a:srgbClr val="FFFFFF"/>
                </a:solidFill>
              </a:rPr>
              <a:t>Phase 2</a:t>
            </a:r>
          </a:p>
          <a:p>
            <a:r>
              <a:rPr sz="800" b="0">
                <a:solidFill>
                  <a:srgbClr val="FFFFFF"/>
                </a:solidFill>
              </a:rPr>
              <a:t>Adapter (CLAB+Geräte)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155229A1-4CF4-E952-BFF5-5194E4CB3021}"/>
              </a:ext>
            </a:extLst>
          </p:cNvPr>
          <p:cNvSpPr/>
          <p:nvPr/>
        </p:nvSpPr>
        <p:spPr>
          <a:xfrm>
            <a:off x="4289615" y="4145000"/>
            <a:ext cx="2417584" cy="380984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sz="800" b="1">
                <a:solidFill>
                  <a:srgbClr val="FFFFFF"/>
                </a:solidFill>
              </a:rPr>
              <a:t>Phase 1</a:t>
            </a:r>
          </a:p>
          <a:p>
            <a:r>
              <a:rPr sz="800" b="0">
                <a:solidFill>
                  <a:srgbClr val="FFFFFF"/>
                </a:solidFill>
              </a:rPr>
              <a:t>Plattform &amp; Core</a:t>
            </a:r>
          </a:p>
        </p:txBody>
      </p:sp>
      <p:sp>
        <p:nvSpPr>
          <p:cNvPr id="5" name="Titel 6">
            <a:extLst>
              <a:ext uri="{FF2B5EF4-FFF2-40B4-BE49-F238E27FC236}">
                <a16:creationId xmlns:a16="http://schemas.microsoft.com/office/drawing/2014/main" id="{FA911006-6730-D6B5-509F-8AECC16D9EE0}"/>
              </a:ext>
            </a:extLst>
          </p:cNvPr>
          <p:cNvSpPr txBox="1">
            <a:spLocks/>
          </p:cNvSpPr>
          <p:nvPr/>
        </p:nvSpPr>
        <p:spPr bwMode="gray">
          <a:xfrm rot="16200000">
            <a:off x="-133546" y="3550040"/>
            <a:ext cx="3592274" cy="10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0"/>
              </a:spcAft>
              <a:buClrTx/>
            </a:pPr>
            <a:r>
              <a:rPr lang="de-DE" sz="2400"/>
              <a:t>Integration </a:t>
            </a:r>
          </a:p>
          <a:p>
            <a:pPr>
              <a:spcAft>
                <a:spcPts val="0"/>
              </a:spcAft>
              <a:buClrTx/>
            </a:pPr>
            <a:r>
              <a:rPr lang="de-DE" sz="2400"/>
              <a:t>Server</a:t>
            </a:r>
          </a:p>
        </p:txBody>
      </p:sp>
      <p:sp>
        <p:nvSpPr>
          <p:cNvPr id="8" name="Titel 6">
            <a:extLst>
              <a:ext uri="{FF2B5EF4-FFF2-40B4-BE49-F238E27FC236}">
                <a16:creationId xmlns:a16="http://schemas.microsoft.com/office/drawing/2014/main" id="{E184C10A-B7B9-15A8-4E9E-685434EE9563}"/>
              </a:ext>
            </a:extLst>
          </p:cNvPr>
          <p:cNvSpPr txBox="1">
            <a:spLocks/>
          </p:cNvSpPr>
          <p:nvPr/>
        </p:nvSpPr>
        <p:spPr bwMode="gray">
          <a:xfrm rot="16200000">
            <a:off x="679312" y="2454290"/>
            <a:ext cx="2058808" cy="110366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0"/>
              </a:spcAft>
              <a:buClrTx/>
            </a:pPr>
            <a:r>
              <a:rPr lang="de-DE" sz="2400" err="1"/>
              <a:t>Wissensmgmt</a:t>
            </a:r>
            <a:r>
              <a:rPr lang="de-DE" sz="2400"/>
              <a:t>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6C2D80E3-838F-82C3-84BF-6F3D07D31501}"/>
              </a:ext>
            </a:extLst>
          </p:cNvPr>
          <p:cNvSpPr/>
          <p:nvPr/>
        </p:nvSpPr>
        <p:spPr>
          <a:xfrm>
            <a:off x="1875640" y="2857589"/>
            <a:ext cx="2413975" cy="380984"/>
          </a:xfrm>
          <a:prstGeom prst="rect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LIS Codeanalyse  </a:t>
            </a:r>
            <a:r>
              <a:rPr lang="de-DE" sz="800" err="1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durchführenn</a:t>
            </a: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, aufbereiten und in KI-</a:t>
            </a:r>
            <a:r>
              <a:rPr lang="de-DE" sz="800" err="1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ready</a:t>
            </a: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 archivieren in </a:t>
            </a:r>
            <a:r>
              <a:rPr lang="de-DE" sz="800" err="1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knowledge</a:t>
            </a: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 </a:t>
            </a:r>
            <a:r>
              <a:rPr lang="de-DE" sz="800" err="1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repository</a:t>
            </a:r>
            <a:endParaRPr lang="de-DE" sz="800">
              <a:solidFill>
                <a:prstClr val="white"/>
              </a:solidFill>
              <a:latin typeface="+mj-lt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AFE4731-8FDF-9252-2F12-B603C92908DB}"/>
              </a:ext>
            </a:extLst>
          </p:cNvPr>
          <p:cNvSpPr/>
          <p:nvPr/>
        </p:nvSpPr>
        <p:spPr>
          <a:xfrm>
            <a:off x="4608816" y="3715508"/>
            <a:ext cx="3818552" cy="3809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6770" tIns="48385" rIns="96770" bIns="48385" rtlCol="0" anchor="ctr"/>
          <a:lstStyle/>
          <a:p>
            <a:pPr marL="0" indent="0" algn="ctr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800">
                <a:solidFill>
                  <a:prstClr val="white"/>
                </a:solidFill>
                <a:latin typeface="+mj-lt"/>
                <a:ea typeface="Open Sans Semibold" panose="020B0606030504020204" pitchFamily="34" charset="0"/>
                <a:cs typeface="Open Sans Semibold" panose="020B0606030504020204" pitchFamily="34" charset="0"/>
              </a:rPr>
              <a:t>Erarbeiten, Etablierung und Verstetigung eines Wissens Management</a:t>
            </a:r>
          </a:p>
        </p:txBody>
      </p:sp>
      <p:sp>
        <p:nvSpPr>
          <p:cNvPr id="200" name="IS-Balken MVP"/>
          <p:cNvSpPr/>
          <p:nvPr/>
        </p:nvSpPr>
        <p:spPr>
          <a:xfrm>
            <a:off x="9185273" y="4985000"/>
            <a:ext cx="1813188" cy="380984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0" indent="0" defTabSz="967710">
              <a:spcBef>
                <a:spcPts val="0"/>
              </a:spcBef>
              <a:spcAft>
                <a:spcPts val="0"/>
              </a:spcAft>
              <a:buNone/>
            </a:pPr>
            <a:r>
              <a:rPr sz="800" b="1">
                <a:solidFill>
                  <a:srgbClr val="FFFFFF"/>
                </a:solidFill>
              </a:rPr>
              <a:t>Phase 4</a:t>
            </a:r>
          </a:p>
          <a:p>
            <a:r>
              <a:rPr sz="800" b="0">
                <a:solidFill>
                  <a:srgbClr val="FFFFFF"/>
                </a:solidFill>
              </a:rPr>
              <a:t>Test &amp; Go-Live</a:t>
            </a:r>
          </a:p>
        </p:txBody>
      </p:sp>
    </p:spTree>
    <p:extLst>
      <p:ext uri="{BB962C8B-B14F-4D97-AF65-F5344CB8AC3E}">
        <p14:creationId xmlns:p14="http://schemas.microsoft.com/office/powerpoint/2010/main" val="1886433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329</Words>
  <Application>Microsoft Macintosh PowerPoint</Application>
  <PresentationFormat>Widescreen</PresentationFormat>
  <Paragraphs>88</Paragraphs>
  <Slides>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Display</vt:lpstr>
      <vt:lpstr>Arial</vt:lpstr>
      <vt:lpstr>Fira Sans</vt:lpstr>
      <vt:lpstr>Open Sans</vt:lpstr>
      <vt:lpstr>Office Theme</vt:lpstr>
      <vt:lpstr>think-cell Folie</vt:lpstr>
      <vt:lpstr>4.3 Aufwandsindikation Integrationsserver </vt:lpstr>
      <vt:lpstr>Roadmap zur Implementierung der beiden Teilprojekte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</cp:revision>
  <dcterms:created xsi:type="dcterms:W3CDTF">2026-06-19T07:21:19Z</dcterms:created>
  <dcterms:modified xsi:type="dcterms:W3CDTF">2026-06-19T08:27:29Z</dcterms:modified>
</cp:coreProperties>
</file>