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19456" cy="68580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868680" y="2468880"/>
            <a:ext cx="777240" cy="635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554480"/>
            <a:ext cx="91440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400" b="1" i="0" spc="280">
                <a:solidFill>
                  <a:srgbClr val="C6D1DE"/>
                </a:solidFill>
                <a:latin typeface="Calibri"/>
              </a:rPr>
              <a:t>TECHNISCHER IMPULS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788920"/>
            <a:ext cx="1042416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5000" b="1" i="0">
                <a:solidFill>
                  <a:srgbClr val="FFFFFF"/>
                </a:solidFill>
                <a:latin typeface="Calibri"/>
              </a:rPr>
              <a:t>LIS – wohin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3703320"/>
            <a:ext cx="1042416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5000" b="1" i="0">
                <a:solidFill>
                  <a:srgbClr val="FFFFFF"/>
                </a:solidFill>
                <a:latin typeface="Calibri"/>
              </a:rPr>
              <a:t>technisch denken?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250" b="1" i="0" spc="240">
                <a:solidFill>
                  <a:srgbClr val="C0492F"/>
                </a:solidFill>
                <a:latin typeface="Calibri"/>
              </a:rPr>
              <a:t>DIAGNOSE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914400"/>
            <a:ext cx="1042416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3200" b="1" i="0">
                <a:solidFill>
                  <a:srgbClr val="1F3A5F"/>
                </a:solidFill>
                <a:latin typeface="Calibri"/>
              </a:rPr>
              <a:t>Produkt oder Projekt?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1627632"/>
            <a:ext cx="548640" cy="508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371600" y="4572000"/>
            <a:ext cx="475488" cy="411480"/>
          </a:xfrm>
          <a:prstGeom prst="roundRect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993392" y="4526280"/>
            <a:ext cx="475488" cy="457200"/>
          </a:xfrm>
          <a:prstGeom prst="roundRect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2615184" y="2514600"/>
            <a:ext cx="475488" cy="2468880"/>
          </a:xfrm>
          <a:prstGeom prst="round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3236976" y="4526280"/>
            <a:ext cx="475488" cy="457200"/>
          </a:xfrm>
          <a:prstGeom prst="roundRect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3858768" y="4572000"/>
            <a:ext cx="475488" cy="411480"/>
          </a:xfrm>
          <a:prstGeom prst="roundRect">
            <a:avLst/>
          </a:prstGeom>
          <a:solidFill>
            <a:srgbClr val="8A93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371600" y="4983480"/>
            <a:ext cx="2962656" cy="2540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71600" y="5148072"/>
            <a:ext cx="2962656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sz="1800" b="1" i="0">
                <a:solidFill>
                  <a:srgbClr val="1F3A5F"/>
                </a:solidFill>
                <a:latin typeface="Calibri"/>
              </a:rPr>
              <a:t>Projekt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0" y="3429000"/>
            <a:ext cx="475488" cy="155448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7936992" y="3154680"/>
            <a:ext cx="475488" cy="182880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8558784" y="3337560"/>
            <a:ext cx="475488" cy="164592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9180576" y="3063240"/>
            <a:ext cx="475488" cy="192024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9802368" y="3429000"/>
            <a:ext cx="475488" cy="155448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0" y="4983480"/>
            <a:ext cx="2962656" cy="2540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0" y="5148072"/>
            <a:ext cx="2962656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sz="1800" b="1" i="0">
                <a:solidFill>
                  <a:srgbClr val="1F3A5F"/>
                </a:solidFill>
                <a:latin typeface="Calibri"/>
              </a:rPr>
              <a:t>Produkt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5532120"/>
            <a:ext cx="31272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sz="1300" b="0" i="0">
                <a:solidFill>
                  <a:srgbClr val="8A93A0"/>
                </a:solidFill>
                <a:latin typeface="Calibri"/>
              </a:rPr>
              <a:t>tief in einer Dimension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5532120"/>
            <a:ext cx="31272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sz="1300" b="0" i="0">
                <a:solidFill>
                  <a:srgbClr val="8A93A0"/>
                </a:solidFill>
                <a:latin typeface="Calibri"/>
              </a:rPr>
              <a:t>breit über viele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250" b="1" i="0" spc="240">
                <a:solidFill>
                  <a:srgbClr val="C0492F"/>
                </a:solidFill>
                <a:latin typeface="Calibri"/>
              </a:rPr>
              <a:t>ARCHITEKTUR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914400"/>
            <a:ext cx="1042416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3200" b="1" i="0">
                <a:solidFill>
                  <a:srgbClr val="1F3A5F"/>
                </a:solidFill>
                <a:latin typeface="Calibri"/>
              </a:rPr>
              <a:t>Eine Schicht dazwischen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1627632"/>
            <a:ext cx="548640" cy="508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868680" y="2011680"/>
            <a:ext cx="2926080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500" b="1">
                <a:solidFill>
                  <a:srgbClr val="1F3A5F"/>
                </a:solidFill>
                <a:latin typeface="Calibri"/>
              </a:rPr>
              <a:t>Reporting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31436" y="2011680"/>
            <a:ext cx="2926080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500" b="1">
                <a:solidFill>
                  <a:srgbClr val="1F3A5F"/>
                </a:solidFill>
                <a:latin typeface="Calibri"/>
              </a:rPr>
              <a:t>DFÜ / Anlieferung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394192" y="2011680"/>
            <a:ext cx="2926080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500" b="1">
                <a:solidFill>
                  <a:srgbClr val="1F3A5F"/>
                </a:solidFill>
                <a:latin typeface="Calibri"/>
              </a:rPr>
              <a:t>Fusion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68680" y="3246120"/>
            <a:ext cx="10451592" cy="86868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Integrations- &amp; Abstraktionsschicht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68680" y="4709160"/>
            <a:ext cx="2423160" cy="868680"/>
          </a:xfrm>
          <a:prstGeom prst="roundRect">
            <a:avLst/>
          </a:prstGeom>
          <a:solidFill>
            <a:srgbClr val="E9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2A2F3A"/>
                </a:solidFill>
                <a:latin typeface="Calibri"/>
              </a:rPr>
              <a:t>Labor A</a:t>
            </a:r>
          </a:p>
          <a:p>
            <a:pPr algn="ctr">
              <a:spcBef>
                <a:spcPts val="200"/>
              </a:spcBef>
            </a:pPr>
            <a:r>
              <a:rPr sz="1100">
                <a:solidFill>
                  <a:srgbClr val="8A93A0"/>
                </a:solidFill>
                <a:latin typeface="Calibri"/>
              </a:rPr>
              <a:t>LIS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80260" y="4114800"/>
            <a:ext cx="20320" cy="59436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3544824" y="4709160"/>
            <a:ext cx="2423160" cy="868680"/>
          </a:xfrm>
          <a:prstGeom prst="roundRect">
            <a:avLst/>
          </a:prstGeom>
          <a:solidFill>
            <a:srgbClr val="E9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2A2F3A"/>
                </a:solidFill>
                <a:latin typeface="Calibri"/>
              </a:rPr>
              <a:t>Labor B</a:t>
            </a:r>
          </a:p>
          <a:p>
            <a:pPr algn="ctr">
              <a:spcBef>
                <a:spcPts val="200"/>
              </a:spcBef>
            </a:pPr>
            <a:r>
              <a:rPr sz="1100">
                <a:solidFill>
                  <a:srgbClr val="8A93A0"/>
                </a:solidFill>
                <a:latin typeface="Calibri"/>
              </a:rPr>
              <a:t>LIS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56404" y="4114800"/>
            <a:ext cx="20320" cy="59436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220968" y="4709160"/>
            <a:ext cx="2423160" cy="868680"/>
          </a:xfrm>
          <a:prstGeom prst="roundRect">
            <a:avLst/>
          </a:prstGeom>
          <a:solidFill>
            <a:srgbClr val="E9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2A2F3A"/>
                </a:solidFill>
                <a:latin typeface="Calibri"/>
              </a:rPr>
              <a:t>Vault</a:t>
            </a:r>
          </a:p>
          <a:p>
            <a:pPr algn="ctr">
              <a:spcBef>
                <a:spcPts val="200"/>
              </a:spcBef>
            </a:pPr>
            <a:r>
              <a:rPr sz="1100">
                <a:solidFill>
                  <a:srgbClr val="8A93A0"/>
                </a:solidFill>
                <a:latin typeface="Calibri"/>
              </a:rPr>
              <a:t>LIS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32548" y="4114800"/>
            <a:ext cx="20320" cy="59436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8897112" y="4709160"/>
            <a:ext cx="2423160" cy="868680"/>
          </a:xfrm>
          <a:prstGeom prst="roundRect">
            <a:avLst/>
          </a:prstGeom>
          <a:solidFill>
            <a:srgbClr val="E9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2A2F3A"/>
                </a:solidFill>
                <a:latin typeface="Calibri"/>
              </a:rPr>
              <a:t>Labor C</a:t>
            </a:r>
          </a:p>
          <a:p>
            <a:pPr algn="ctr">
              <a:spcBef>
                <a:spcPts val="200"/>
              </a:spcBef>
            </a:pPr>
            <a:r>
              <a:rPr sz="1100">
                <a:solidFill>
                  <a:srgbClr val="8A93A0"/>
                </a:solidFill>
                <a:latin typeface="Calibri"/>
              </a:rPr>
              <a:t>eigenes LIS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108692" y="4114800"/>
            <a:ext cx="20320" cy="59436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2331720" y="2670048"/>
            <a:ext cx="20320" cy="576072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094476" y="2670048"/>
            <a:ext cx="20320" cy="576072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9857232" y="2670048"/>
            <a:ext cx="20320" cy="576072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6053328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sz="1600" b="0" i="0">
                <a:solidFill>
                  <a:srgbClr val="8A93A0"/>
                </a:solidFill>
                <a:latin typeface="Calibri"/>
              </a:rPr>
              <a:t>Labore docken an und behalten ihr LIS. Die Schicht verbindet.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250" b="1" i="0" spc="240">
                <a:solidFill>
                  <a:srgbClr val="C0492F"/>
                </a:solidFill>
                <a:latin typeface="Calibri"/>
              </a:rPr>
              <a:t>MODELL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914400"/>
            <a:ext cx="1042416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3200" b="1" i="0">
                <a:solidFill>
                  <a:srgbClr val="1F3A5F"/>
                </a:solidFill>
                <a:latin typeface="Calibri"/>
              </a:rPr>
              <a:t>Zustand oder Ereignis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1627632"/>
            <a:ext cx="548640" cy="50800"/>
          </a:xfrm>
          <a:prstGeom prst="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10312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500" b="1" i="0">
                <a:solidFill>
                  <a:srgbClr val="8A93A0"/>
                </a:solidFill>
                <a:latin typeface="Calibri"/>
              </a:rPr>
              <a:t>Zustand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2532888"/>
            <a:ext cx="2194560" cy="868680"/>
          </a:xfrm>
          <a:prstGeom prst="roundRect">
            <a:avLst/>
          </a:prstGeom>
          <a:solidFill>
            <a:srgbClr val="E9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2A2F3A"/>
                </a:solidFill>
                <a:latin typeface="Calibri"/>
              </a:rPr>
              <a:t>Probe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291840" y="2779776"/>
            <a:ext cx="1371600" cy="384048"/>
          </a:xfrm>
          <a:prstGeom prst="rightArrow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200400" y="2368296"/>
            <a:ext cx="15544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sz="1100" b="0" i="1">
                <a:solidFill>
                  <a:srgbClr val="8A93A0"/>
                </a:solidFill>
                <a:latin typeface="Calibri"/>
              </a:rPr>
              <a:t>überschreiben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92040" y="2532888"/>
            <a:ext cx="2468880" cy="8686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C3C9D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600" b="1">
                <a:solidFill>
                  <a:srgbClr val="1F3A5F"/>
                </a:solidFill>
                <a:latin typeface="Calibri"/>
              </a:rPr>
              <a:t>1 Abrechnung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68680" y="3886200"/>
            <a:ext cx="10451592" cy="15240"/>
          </a:xfrm>
          <a:prstGeom prst="rect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411480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Aft>
                <a:spcPts val="0"/>
              </a:spcAft>
            </a:pPr>
            <a:r>
              <a:rPr sz="1500" b="1" i="0">
                <a:solidFill>
                  <a:srgbClr val="8A93A0"/>
                </a:solidFill>
                <a:latin typeface="Calibri"/>
              </a:rPr>
              <a:t>Ereignisse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68680" y="4544568"/>
            <a:ext cx="1691640" cy="77724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Eingang</a:t>
            </a:r>
          </a:p>
        </p:txBody>
      </p:sp>
      <p:sp>
        <p:nvSpPr>
          <p:cNvPr id="14" name="Chevron 13"/>
          <p:cNvSpPr/>
          <p:nvPr/>
        </p:nvSpPr>
        <p:spPr>
          <a:xfrm>
            <a:off x="2578608" y="4764024"/>
            <a:ext cx="256032" cy="347472"/>
          </a:xfrm>
          <a:prstGeom prst="chevron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852928" y="4544568"/>
            <a:ext cx="1691640" cy="777240"/>
          </a:xfrm>
          <a:prstGeom prst="round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Messung</a:t>
            </a:r>
          </a:p>
        </p:txBody>
      </p:sp>
      <p:sp>
        <p:nvSpPr>
          <p:cNvPr id="16" name="Chevron 15"/>
          <p:cNvSpPr/>
          <p:nvPr/>
        </p:nvSpPr>
        <p:spPr>
          <a:xfrm>
            <a:off x="4562856" y="4764024"/>
            <a:ext cx="256032" cy="347472"/>
          </a:xfrm>
          <a:prstGeom prst="chevron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837176" y="4544568"/>
            <a:ext cx="1691640" cy="777240"/>
          </a:xfrm>
          <a:prstGeom prst="round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Abrechnung</a:t>
            </a:r>
          </a:p>
        </p:txBody>
      </p:sp>
      <p:sp>
        <p:nvSpPr>
          <p:cNvPr id="18" name="Chevron 17"/>
          <p:cNvSpPr/>
          <p:nvPr/>
        </p:nvSpPr>
        <p:spPr>
          <a:xfrm>
            <a:off x="6547104" y="4764024"/>
            <a:ext cx="256032" cy="347472"/>
          </a:xfrm>
          <a:prstGeom prst="chevron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821424" y="4544568"/>
            <a:ext cx="1691640" cy="777240"/>
          </a:xfrm>
          <a:prstGeom prst="roundRect">
            <a:avLst/>
          </a:prstGeom>
          <a:solidFill>
            <a:srgbClr val="C049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Abrechnung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8759952" y="4745736"/>
            <a:ext cx="640080" cy="384048"/>
          </a:xfrm>
          <a:prstGeom prst="rightArrow">
            <a:avLst/>
          </a:prstGeom>
          <a:solidFill>
            <a:srgbClr val="C3C9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9491472" y="4498848"/>
            <a:ext cx="2468880" cy="868680"/>
          </a:xfrm>
          <a:prstGeom prst="roundRect">
            <a:avLst/>
          </a:prstGeom>
          <a:solidFill>
            <a:srgbClr val="DDE5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25400" bIns="25400"/>
          <a:lstStyle/>
          <a:p>
            <a:pPr algn="ctr"/>
            <a:r>
              <a:rPr sz="1500" b="1">
                <a:solidFill>
                  <a:srgbClr val="1F3A5F"/>
                </a:solidFill>
                <a:latin typeface="Calibri"/>
              </a:rPr>
              <a:t>Zustand</a:t>
            </a:r>
          </a:p>
          <a:p>
            <a:pPr algn="ctr">
              <a:spcBef>
                <a:spcPts val="200"/>
              </a:spcBef>
            </a:pPr>
            <a:r>
              <a:rPr sz="1100">
                <a:solidFill>
                  <a:srgbClr val="8A93A0"/>
                </a:solidFill>
                <a:latin typeface="Calibri"/>
              </a:rPr>
              <a:t>abgeleitet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8680" y="6053328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sz="1600" b="0" i="0">
                <a:solidFill>
                  <a:srgbClr val="8A93A0"/>
                </a:solidFill>
                <a:latin typeface="Calibri"/>
              </a:rPr>
              <a:t>Der Zustand entsteht aus den Ereignissen – Mehrfaches inklusive.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