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58"/>
  </p:normalViewPr>
  <p:slideViewPr>
    <p:cSldViewPr snapToGrid="0" snapToObjects="1">
      <p:cViewPr varScale="1">
        <p:scale>
          <a:sx n="120" d="100"/>
          <a:sy n="120" d="100"/>
        </p:scale>
        <p:origin x="800" y="1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6/13/26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6/13/26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6/13/26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6/13/26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6/13/26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6/13/26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6/13/26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6/13/26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6/13/26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6/13/26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6/13/26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6/13/26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5" y="-10852"/>
            <a:ext cx="12269667" cy="6868852"/>
          </a:xfrm>
          <a:prstGeom prst="rect">
            <a:avLst/>
          </a:prstGeom>
          <a:gradFill rotWithShape="1">
            <a:gsLst>
              <a:gs pos="0">
                <a:srgbClr val="28DCAA"/>
              </a:gs>
              <a:gs pos="100000">
                <a:srgbClr val="006EC7"/>
              </a:gs>
            </a:gsLst>
            <a:lin ang="162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ounded Rectangle 2"/>
          <p:cNvSpPr/>
          <p:nvPr/>
        </p:nvSpPr>
        <p:spPr>
          <a:xfrm>
            <a:off x="502920" y="420624"/>
            <a:ext cx="457200" cy="237744"/>
          </a:xfrm>
          <a:prstGeom prst="roundRect">
            <a:avLst>
              <a:gd name="adj" fmla="val 50000"/>
            </a:avLst>
          </a:prstGeom>
          <a:noFill/>
          <a:ln w="1905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1143000" y="310896"/>
            <a:ext cx="10058400" cy="46166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3000" b="1">
                <a:solidFill>
                  <a:srgbClr val="FFFFFF"/>
                </a:solidFill>
                <a:latin typeface="Fira Sans Condensed"/>
              </a:rPr>
              <a:t>Grenzen der Vault-</a:t>
            </a:r>
            <a:r>
              <a:rPr lang="de-DE" sz="3000" b="1">
                <a:solidFill>
                  <a:srgbClr val="FFFFFF"/>
                </a:solidFill>
                <a:latin typeface="Fira Sans Condensed"/>
              </a:rPr>
              <a:t>Nutzung</a:t>
            </a:r>
            <a:endParaRPr sz="3000" b="1">
              <a:solidFill>
                <a:srgbClr val="FFFFFF"/>
              </a:solidFill>
              <a:latin typeface="Fira Sans Condensed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2920" y="6455664"/>
            <a:ext cx="914400" cy="27432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1100" b="0">
                <a:solidFill>
                  <a:srgbClr val="D7E6F4"/>
                </a:solidFill>
                <a:latin typeface="Fira Sans Condensed"/>
              </a:rPr>
              <a:t>2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012680" y="6391656"/>
            <a:ext cx="1691640" cy="36576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sz="1700" b="1">
                <a:solidFill>
                  <a:srgbClr val="FFFFFF"/>
                </a:solidFill>
                <a:latin typeface="Fira Sans Condensed"/>
              </a:rPr>
              <a:t>adesso</a:t>
            </a:r>
          </a:p>
        </p:txBody>
      </p:sp>
      <p:sp>
        <p:nvSpPr>
          <p:cNvPr id="7" name="Rectangle 6"/>
          <p:cNvSpPr/>
          <p:nvPr/>
        </p:nvSpPr>
        <p:spPr>
          <a:xfrm>
            <a:off x="868680" y="2084832"/>
            <a:ext cx="128016" cy="128016"/>
          </a:xfrm>
          <a:prstGeom prst="rect">
            <a:avLst/>
          </a:prstGeom>
          <a:solidFill>
            <a:srgbClr val="FF986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TextBox 7"/>
          <p:cNvSpPr txBox="1"/>
          <p:nvPr/>
        </p:nvSpPr>
        <p:spPr>
          <a:xfrm>
            <a:off x="1170432" y="2011680"/>
            <a:ext cx="4114800" cy="54489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lang="de-DE" sz="1650" b="1" i="0">
                <a:solidFill>
                  <a:srgbClr val="FFFFFF"/>
                </a:solidFill>
                <a:latin typeface="Fira Sans"/>
              </a:rPr>
              <a:t>M</a:t>
            </a:r>
            <a:r>
              <a:rPr sz="1650" b="1" i="0">
                <a:solidFill>
                  <a:srgbClr val="FFFFFF"/>
                </a:solidFill>
                <a:latin typeface="Fira Sans"/>
              </a:rPr>
              <a:t>iddleware</a:t>
            </a:r>
            <a:r>
              <a:rPr lang="de-DE" sz="1650" b="1" i="0">
                <a:solidFill>
                  <a:srgbClr val="FFFFFF"/>
                </a:solidFill>
                <a:latin typeface="Fira Sans"/>
              </a:rPr>
              <a:t> kann Schwächen der Kernapplikation nicht heilen</a:t>
            </a:r>
            <a:endParaRPr sz="1650" b="1" i="0">
              <a:solidFill>
                <a:srgbClr val="FFFFFF"/>
              </a:solidFill>
              <a:latin typeface="Fira Sans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868680" y="2866326"/>
            <a:ext cx="128016" cy="128016"/>
          </a:xfrm>
          <a:prstGeom prst="rect">
            <a:avLst/>
          </a:prstGeom>
          <a:solidFill>
            <a:srgbClr val="FF986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1170432" y="2814440"/>
            <a:ext cx="4114800" cy="36576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sz="1650" b="0" i="0">
                <a:solidFill>
                  <a:srgbClr val="FFFFFF"/>
                </a:solidFill>
                <a:latin typeface="Fira Sans"/>
              </a:rPr>
              <a:t>Mischaufträge nur als Schattenmodell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170432" y="3125336"/>
            <a:ext cx="4114800" cy="29260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sz="1250" b="0" i="1">
                <a:solidFill>
                  <a:srgbClr val="D7E6F4"/>
                </a:solidFill>
                <a:latin typeface="Fira Sans"/>
              </a:rPr>
              <a:t>aufwändig · fragil · fehleranfällig</a:t>
            </a:r>
          </a:p>
        </p:txBody>
      </p:sp>
      <p:sp>
        <p:nvSpPr>
          <p:cNvPr id="12" name="Rectangle 11"/>
          <p:cNvSpPr/>
          <p:nvPr/>
        </p:nvSpPr>
        <p:spPr>
          <a:xfrm>
            <a:off x="868680" y="3685032"/>
            <a:ext cx="128016" cy="128016"/>
          </a:xfrm>
          <a:prstGeom prst="rect">
            <a:avLst/>
          </a:prstGeom>
          <a:solidFill>
            <a:srgbClr val="FF986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TextBox 12"/>
          <p:cNvSpPr txBox="1"/>
          <p:nvPr/>
        </p:nvSpPr>
        <p:spPr>
          <a:xfrm>
            <a:off x="1170432" y="3611880"/>
            <a:ext cx="4114800" cy="2655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lang="de-DE" sz="1650" b="0" i="0">
                <a:solidFill>
                  <a:srgbClr val="FFFFFF"/>
                </a:solidFill>
                <a:latin typeface="Fira Sans"/>
              </a:rPr>
              <a:t>Vaultdaten sind nicht mehr vollständig </a:t>
            </a:r>
            <a:endParaRPr sz="1650" b="0" i="0">
              <a:solidFill>
                <a:srgbClr val="FFFFFF"/>
              </a:solidFill>
              <a:latin typeface="Fira Sans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868680" y="4526280"/>
            <a:ext cx="457200" cy="44450"/>
          </a:xfrm>
          <a:prstGeom prst="rect">
            <a:avLst/>
          </a:prstGeom>
          <a:solidFill>
            <a:srgbClr val="FF986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TextBox 14"/>
          <p:cNvSpPr txBox="1"/>
          <p:nvPr/>
        </p:nvSpPr>
        <p:spPr>
          <a:xfrm>
            <a:off x="868680" y="4681728"/>
            <a:ext cx="4434840" cy="6172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900" b="1" i="0">
                <a:solidFill>
                  <a:srgbClr val="FFFFFF"/>
                </a:solidFill>
                <a:latin typeface="Fira Sans Condensed"/>
              </a:rPr>
              <a:t>Die Schattenbuchhaltung wird zum Single Point of Truth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68680" y="5419413"/>
            <a:ext cx="4434840" cy="21730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sz="1350" b="0" i="1">
                <a:solidFill>
                  <a:srgbClr val="D7E6F4"/>
                </a:solidFill>
                <a:latin typeface="Fira Sans"/>
              </a:rPr>
              <a:t>Genau die Rolle, die Vault </a:t>
            </a:r>
            <a:r>
              <a:rPr lang="de-DE" sz="1350" b="0" i="1">
                <a:solidFill>
                  <a:srgbClr val="D7E6F4"/>
                </a:solidFill>
                <a:latin typeface="Fira Sans"/>
              </a:rPr>
              <a:t>ausfüllen müsste</a:t>
            </a:r>
            <a:r>
              <a:rPr sz="1350" b="0" i="1">
                <a:solidFill>
                  <a:srgbClr val="D7E6F4"/>
                </a:solidFill>
                <a:latin typeface="Fira Sans"/>
              </a:rPr>
              <a:t>.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5715000" y="1713762"/>
            <a:ext cx="5394960" cy="4677894"/>
          </a:xfrm>
          <a:prstGeom prst="roundRect">
            <a:avLst/>
          </a:prstGeom>
          <a:solidFill>
            <a:srgbClr val="FFFFFF">
              <a:alpha val="10000"/>
            </a:srgbClr>
          </a:solidFill>
          <a:ln w="12700">
            <a:solidFill>
              <a:srgbClr val="FFFFFF">
                <a:alpha val="35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TextBox 17"/>
          <p:cNvSpPr txBox="1"/>
          <p:nvPr/>
        </p:nvSpPr>
        <p:spPr>
          <a:xfrm>
            <a:off x="6053118" y="1923638"/>
            <a:ext cx="3631867" cy="201209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sz="1250" b="1" i="0">
                <a:solidFill>
                  <a:srgbClr val="FFFFFF"/>
                </a:solidFill>
                <a:latin typeface="Fira Sans"/>
              </a:rPr>
              <a:t>Auftrag</a:t>
            </a:r>
            <a:r>
              <a:rPr lang="de-DE" sz="1250" b="1" i="0">
                <a:solidFill>
                  <a:srgbClr val="FFFFFF"/>
                </a:solidFill>
                <a:latin typeface="Fira Sans"/>
              </a:rPr>
              <a:t>5verarbeitung mit magischer Middleware </a:t>
            </a:r>
            <a:endParaRPr sz="1250" b="1" i="0">
              <a:solidFill>
                <a:srgbClr val="FFFFFF"/>
              </a:solidFill>
              <a:latin typeface="Fira Sans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355079" y="2269411"/>
            <a:ext cx="2468880" cy="365760"/>
          </a:xfrm>
          <a:prstGeom prst="round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50800" tIns="12700" rIns="50800" bIns="12700" rtlCol="0" anchor="ctr"/>
          <a:lstStyle/>
          <a:p>
            <a:pPr algn="ctr"/>
            <a:r>
              <a:rPr sz="1250" b="1">
                <a:solidFill>
                  <a:srgbClr val="0E2A47"/>
                </a:solidFill>
                <a:latin typeface="Fira Sans"/>
              </a:rPr>
              <a:t>Mischauftrag</a:t>
            </a:r>
          </a:p>
        </p:txBody>
      </p:sp>
      <p:sp>
        <p:nvSpPr>
          <p:cNvPr id="20" name="Down Arrow 19"/>
          <p:cNvSpPr/>
          <p:nvPr/>
        </p:nvSpPr>
        <p:spPr>
          <a:xfrm>
            <a:off x="7488935" y="2653459"/>
            <a:ext cx="201168" cy="201168"/>
          </a:xfrm>
          <a:prstGeom prst="downArrow">
            <a:avLst/>
          </a:prstGeom>
          <a:solidFill>
            <a:srgbClr val="D7E6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Rounded Rectangle 20"/>
          <p:cNvSpPr/>
          <p:nvPr/>
        </p:nvSpPr>
        <p:spPr>
          <a:xfrm>
            <a:off x="6355079" y="2868238"/>
            <a:ext cx="2468880" cy="365760"/>
          </a:xfrm>
          <a:prstGeom prst="round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50800" tIns="12700" rIns="50800" bIns="12700" rtlCol="0" anchor="ctr"/>
          <a:lstStyle/>
          <a:p>
            <a:pPr algn="ctr"/>
            <a:r>
              <a:rPr sz="1300" b="1">
                <a:solidFill>
                  <a:srgbClr val="0E2A47"/>
                </a:solidFill>
                <a:latin typeface="Fira Sans"/>
              </a:rPr>
              <a:t>Auftragsannahme</a:t>
            </a:r>
          </a:p>
        </p:txBody>
      </p:sp>
      <p:sp>
        <p:nvSpPr>
          <p:cNvPr id="22" name="Down Arrow 21"/>
          <p:cNvSpPr/>
          <p:nvPr/>
        </p:nvSpPr>
        <p:spPr>
          <a:xfrm>
            <a:off x="7488935" y="3273552"/>
            <a:ext cx="201168" cy="201168"/>
          </a:xfrm>
          <a:prstGeom prst="downArrow">
            <a:avLst/>
          </a:prstGeom>
          <a:solidFill>
            <a:srgbClr val="D7E6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TextBox 22"/>
          <p:cNvSpPr txBox="1"/>
          <p:nvPr/>
        </p:nvSpPr>
        <p:spPr>
          <a:xfrm>
            <a:off x="7790687" y="3272007"/>
            <a:ext cx="1554480" cy="177036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>
              <a:lnSpc>
                <a:spcPct val="110000"/>
              </a:lnSpc>
            </a:pPr>
            <a:r>
              <a:rPr sz="1100" b="0" i="1">
                <a:solidFill>
                  <a:srgbClr val="D7E6F4"/>
                </a:solidFill>
                <a:latin typeface="Fira Sans"/>
              </a:rPr>
              <a:t>Magi</a:t>
            </a:r>
            <a:r>
              <a:rPr lang="de-DE" sz="1100" b="0" i="1">
                <a:solidFill>
                  <a:srgbClr val="D7E6F4"/>
                </a:solidFill>
                <a:latin typeface="Fira Sans"/>
              </a:rPr>
              <a:t>e</a:t>
            </a:r>
            <a:endParaRPr sz="1100" b="0" i="1">
              <a:solidFill>
                <a:srgbClr val="D7E6F4"/>
              </a:solidFill>
              <a:latin typeface="Fira Sans"/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6153911" y="3493008"/>
            <a:ext cx="2926080" cy="2029968"/>
          </a:xfrm>
          <a:prstGeom prst="roundRect">
            <a:avLst/>
          </a:prstGeom>
          <a:solidFill>
            <a:srgbClr val="FFE39B">
              <a:alpha val="22000"/>
            </a:srgbClr>
          </a:solidFill>
          <a:ln w="25400">
            <a:solidFill>
              <a:srgbClr val="FF9868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TextBox 24"/>
          <p:cNvSpPr txBox="1"/>
          <p:nvPr/>
        </p:nvSpPr>
        <p:spPr>
          <a:xfrm>
            <a:off x="6153911" y="3547872"/>
            <a:ext cx="2926080" cy="25603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>
              <a:lnSpc>
                <a:spcPct val="110000"/>
              </a:lnSpc>
            </a:pPr>
            <a:r>
              <a:rPr sz="1300" b="1" i="0">
                <a:solidFill>
                  <a:srgbClr val="FF9868"/>
                </a:solidFill>
                <a:latin typeface="Fira Sans"/>
              </a:rPr>
              <a:t>Schattenbuchhaltung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153911" y="3759882"/>
            <a:ext cx="2926080" cy="21945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>
              <a:lnSpc>
                <a:spcPct val="110000"/>
              </a:lnSpc>
            </a:pPr>
            <a:r>
              <a:rPr sz="1150" b="0" i="0">
                <a:solidFill>
                  <a:srgbClr val="FFFFFF"/>
                </a:solidFill>
                <a:latin typeface="Fira Sans"/>
              </a:rPr>
              <a:t>Positions-Mapping</a:t>
            </a:r>
          </a:p>
        </p:txBody>
      </p:sp>
      <p:sp>
        <p:nvSpPr>
          <p:cNvPr id="27" name="5-Point Star 26"/>
          <p:cNvSpPr/>
          <p:nvPr/>
        </p:nvSpPr>
        <p:spPr>
          <a:xfrm>
            <a:off x="9042987" y="3481096"/>
            <a:ext cx="292395" cy="256032"/>
          </a:xfrm>
          <a:prstGeom prst="star5">
            <a:avLst/>
          </a:prstGeom>
          <a:solidFill>
            <a:srgbClr val="FF986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8" name="TextBox 27"/>
          <p:cNvSpPr txBox="1"/>
          <p:nvPr/>
        </p:nvSpPr>
        <p:spPr>
          <a:xfrm>
            <a:off x="9098280" y="3552551"/>
            <a:ext cx="1920240" cy="25603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>
              <a:lnSpc>
                <a:spcPct val="110000"/>
              </a:lnSpc>
            </a:pPr>
            <a:r>
              <a:rPr sz="1050" b="1" i="0">
                <a:solidFill>
                  <a:srgbClr val="FF9868"/>
                </a:solidFill>
                <a:latin typeface="Fira Sans"/>
              </a:rPr>
              <a:t>Single Point of Truth</a:t>
            </a:r>
          </a:p>
        </p:txBody>
      </p:sp>
      <p:sp>
        <p:nvSpPr>
          <p:cNvPr id="29" name="Down Arrow 28"/>
          <p:cNvSpPr/>
          <p:nvPr/>
        </p:nvSpPr>
        <p:spPr>
          <a:xfrm>
            <a:off x="7488935" y="3976361"/>
            <a:ext cx="201168" cy="201168"/>
          </a:xfrm>
          <a:prstGeom prst="downArrow">
            <a:avLst/>
          </a:prstGeom>
          <a:solidFill>
            <a:srgbClr val="D7E6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0" name="Rounded Rectangle 29"/>
          <p:cNvSpPr/>
          <p:nvPr/>
        </p:nvSpPr>
        <p:spPr>
          <a:xfrm>
            <a:off x="6355079" y="4206240"/>
            <a:ext cx="2468880" cy="640080"/>
          </a:xfrm>
          <a:prstGeom prst="round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1" name="TextBox 30"/>
          <p:cNvSpPr txBox="1"/>
          <p:nvPr/>
        </p:nvSpPr>
        <p:spPr>
          <a:xfrm>
            <a:off x="6355079" y="4251960"/>
            <a:ext cx="246888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>
              <a:lnSpc>
                <a:spcPct val="110000"/>
              </a:lnSpc>
            </a:pPr>
            <a:r>
              <a:rPr sz="1300" b="1" i="0">
                <a:solidFill>
                  <a:srgbClr val="0E2A47"/>
                </a:solidFill>
                <a:latin typeface="Fira Sans"/>
              </a:rPr>
              <a:t>Vault  ·  1:1  ·  Speicher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6601967" y="4544568"/>
            <a:ext cx="566928" cy="274320"/>
          </a:xfrm>
          <a:prstGeom prst="roundRect">
            <a:avLst/>
          </a:prstGeom>
          <a:solidFill>
            <a:srgbClr val="E6EFF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3" name="TextBox 32"/>
          <p:cNvSpPr txBox="1"/>
          <p:nvPr/>
        </p:nvSpPr>
        <p:spPr>
          <a:xfrm>
            <a:off x="6601967" y="4523302"/>
            <a:ext cx="566928" cy="27432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10000"/>
              </a:lnSpc>
            </a:pPr>
            <a:r>
              <a:rPr sz="950" b="0" i="0">
                <a:solidFill>
                  <a:srgbClr val="0E2A47"/>
                </a:solidFill>
                <a:latin typeface="Fira Sans"/>
              </a:rPr>
              <a:t>Rec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7315199" y="4544568"/>
            <a:ext cx="566928" cy="274320"/>
          </a:xfrm>
          <a:prstGeom prst="roundRect">
            <a:avLst/>
          </a:prstGeom>
          <a:solidFill>
            <a:srgbClr val="E6EFF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5" name="TextBox 34"/>
          <p:cNvSpPr txBox="1"/>
          <p:nvPr/>
        </p:nvSpPr>
        <p:spPr>
          <a:xfrm>
            <a:off x="7315199" y="4523302"/>
            <a:ext cx="566928" cy="27432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10000"/>
              </a:lnSpc>
            </a:pPr>
            <a:r>
              <a:rPr sz="950" b="0" i="0">
                <a:solidFill>
                  <a:srgbClr val="0E2A47"/>
                </a:solidFill>
                <a:latin typeface="Fira Sans"/>
              </a:rPr>
              <a:t>Rec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8028431" y="4544568"/>
            <a:ext cx="566928" cy="274320"/>
          </a:xfrm>
          <a:prstGeom prst="roundRect">
            <a:avLst/>
          </a:prstGeom>
          <a:solidFill>
            <a:srgbClr val="E6EFF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7" name="TextBox 36"/>
          <p:cNvSpPr txBox="1"/>
          <p:nvPr/>
        </p:nvSpPr>
        <p:spPr>
          <a:xfrm>
            <a:off x="8028431" y="4523302"/>
            <a:ext cx="566928" cy="27432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10000"/>
              </a:lnSpc>
            </a:pPr>
            <a:r>
              <a:rPr sz="950" b="0" i="0">
                <a:solidFill>
                  <a:srgbClr val="0E2A47"/>
                </a:solidFill>
                <a:latin typeface="Fira Sans"/>
              </a:rPr>
              <a:t>Rec</a:t>
            </a:r>
          </a:p>
        </p:txBody>
      </p:sp>
      <p:sp>
        <p:nvSpPr>
          <p:cNvPr id="41" name="Down Arrow 40"/>
          <p:cNvSpPr/>
          <p:nvPr/>
        </p:nvSpPr>
        <p:spPr>
          <a:xfrm>
            <a:off x="7488935" y="4896507"/>
            <a:ext cx="201168" cy="201168"/>
          </a:xfrm>
          <a:prstGeom prst="downArrow">
            <a:avLst/>
          </a:prstGeom>
          <a:solidFill>
            <a:srgbClr val="D7E6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2" name="TextBox 41"/>
          <p:cNvSpPr txBox="1"/>
          <p:nvPr/>
        </p:nvSpPr>
        <p:spPr>
          <a:xfrm>
            <a:off x="6153911" y="5121919"/>
            <a:ext cx="2926080" cy="25603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>
              <a:lnSpc>
                <a:spcPct val="110000"/>
              </a:lnSpc>
            </a:pPr>
            <a:r>
              <a:rPr sz="1250" b="1" i="0">
                <a:solidFill>
                  <a:srgbClr val="FFFFFF"/>
                </a:solidFill>
                <a:latin typeface="Fira Sans"/>
              </a:rPr>
              <a:t>Daten Zusammenführen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6355079" y="5815584"/>
            <a:ext cx="2468880" cy="365760"/>
          </a:xfrm>
          <a:prstGeom prst="round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50800" tIns="12700" rIns="50800" bIns="12700" rtlCol="0" anchor="ctr"/>
          <a:lstStyle/>
          <a:p>
            <a:pPr algn="ctr"/>
            <a:r>
              <a:rPr sz="1250" b="1">
                <a:solidFill>
                  <a:srgbClr val="0E2A47"/>
                </a:solidFill>
                <a:latin typeface="Fira Sans"/>
              </a:rPr>
              <a:t>Weiterverarbeitung</a:t>
            </a:r>
          </a:p>
        </p:txBody>
      </p:sp>
      <p:sp>
        <p:nvSpPr>
          <p:cNvPr id="47" name="Down Arrow 46">
            <a:extLst>
              <a:ext uri="{FF2B5EF4-FFF2-40B4-BE49-F238E27FC236}">
                <a16:creationId xmlns:a16="http://schemas.microsoft.com/office/drawing/2014/main" id="{564A59F9-1994-35F6-A5D2-D01CB38577EC}"/>
              </a:ext>
            </a:extLst>
          </p:cNvPr>
          <p:cNvSpPr/>
          <p:nvPr/>
        </p:nvSpPr>
        <p:spPr>
          <a:xfrm>
            <a:off x="7471207" y="5574789"/>
            <a:ext cx="201168" cy="201168"/>
          </a:xfrm>
          <a:prstGeom prst="downArrow">
            <a:avLst/>
          </a:prstGeom>
          <a:solidFill>
            <a:srgbClr val="D7E6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C1AF989-CD33-D336-1790-6509F75C390D}"/>
              </a:ext>
            </a:extLst>
          </p:cNvPr>
          <p:cNvSpPr txBox="1"/>
          <p:nvPr/>
        </p:nvSpPr>
        <p:spPr>
          <a:xfrm>
            <a:off x="1184607" y="3905053"/>
            <a:ext cx="4114800" cy="201209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lang="de-DE" sz="1250" i="1">
                <a:solidFill>
                  <a:srgbClr val="D7E6F4"/>
                </a:solidFill>
                <a:latin typeface="Fira Sans"/>
              </a:rPr>
              <a:t>z.B. Datenrecherche bei Reklamation</a:t>
            </a:r>
            <a:endParaRPr sz="1250" b="0" i="1">
              <a:solidFill>
                <a:srgbClr val="D7E6F4"/>
              </a:solidFill>
              <a:latin typeface="Fira San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78</Words>
  <Application>Microsoft Macintosh PowerPoint</Application>
  <PresentationFormat>Widescreen</PresentationFormat>
  <Paragraphs>23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Fira Sans</vt:lpstr>
      <vt:lpstr>Fira Sans Condensed</vt:lpstr>
      <vt:lpstr>Office Theme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Microsoft Office User</cp:lastModifiedBy>
  <cp:revision>2</cp:revision>
  <dcterms:created xsi:type="dcterms:W3CDTF">2013-01-27T09:14:16Z</dcterms:created>
  <dcterms:modified xsi:type="dcterms:W3CDTF">2026-06-13T08:53:32Z</dcterms:modified>
  <cp:category/>
</cp:coreProperties>
</file>