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gradFill rotWithShape="1">
            <a:gsLst>
              <a:gs pos="0">
                <a:srgbClr val="28DCAA"/>
              </a:gs>
              <a:gs pos="100000">
                <a:srgbClr val="006EC7"/>
              </a:gs>
            </a:gsLst>
            <a:lin scaled="0" ang="162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Architektur der Modularisierung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896112"/>
            <a:ext cx="1060704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0" i="1">
                <a:solidFill>
                  <a:srgbClr val="D7E6F4"/>
                </a:solidFill>
                <a:latin typeface="Fira Sans"/>
              </a:rPr>
              <a:t>Gleiche fachlichen Schnitte – der Unterschied ist die Laufzeit- und Deployment-Grenze.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1371600"/>
            <a:ext cx="4846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800" b="1" i="0">
                <a:solidFill>
                  <a:srgbClr val="FFFFFF"/>
                </a:solidFill>
                <a:latin typeface="Fira Sans"/>
              </a:rPr>
              <a:t>Modularer Monolith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1682496"/>
            <a:ext cx="484632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50" b="0" i="0">
                <a:solidFill>
                  <a:srgbClr val="D7E6F4"/>
                </a:solidFill>
                <a:latin typeface="Fira Sans"/>
              </a:rPr>
              <a:t>1 Deployable · 1 Prozess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1371600"/>
            <a:ext cx="50292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800" b="1" i="0">
                <a:solidFill>
                  <a:srgbClr val="FFFFFF"/>
                </a:solidFill>
                <a:latin typeface="Fira Sans"/>
              </a:rPr>
              <a:t>Microservices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1682496"/>
            <a:ext cx="502920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50" b="0" i="0">
                <a:solidFill>
                  <a:srgbClr val="D7E6F4"/>
                </a:solidFill>
                <a:latin typeface="Fira Sans"/>
              </a:rPr>
              <a:t>N Deployables · N Prozesse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68680" y="2011680"/>
            <a:ext cx="4846320" cy="1463040"/>
          </a:xfrm>
          <a:prstGeom prst="roundRect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05840" y="2057400"/>
            <a:ext cx="182880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100" b="1" i="0">
                <a:solidFill>
                  <a:srgbClr val="D7E6F4"/>
                </a:solidFill>
                <a:latin typeface="Fira Sans"/>
              </a:rPr>
              <a:t>1 Container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257299" y="2395728"/>
            <a:ext cx="123444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300" b="1">
                <a:solidFill>
                  <a:srgbClr val="0E2A47"/>
                </a:solidFill>
                <a:latin typeface="Fira Sans"/>
              </a:rPr>
              <a:t>Modul A</a:t>
            </a:r>
          </a:p>
        </p:txBody>
      </p:sp>
      <p:sp>
        <p:nvSpPr>
          <p:cNvPr id="15" name="Oval 14"/>
          <p:cNvSpPr/>
          <p:nvPr/>
        </p:nvSpPr>
        <p:spPr>
          <a:xfrm>
            <a:off x="1810511" y="2505456"/>
            <a:ext cx="128016" cy="128016"/>
          </a:xfrm>
          <a:prstGeom prst="ellipse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2674620" y="2395728"/>
            <a:ext cx="123444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300" b="1">
                <a:solidFill>
                  <a:srgbClr val="0E2A47"/>
                </a:solidFill>
                <a:latin typeface="Fira Sans"/>
              </a:rPr>
              <a:t>Modul B</a:t>
            </a:r>
          </a:p>
        </p:txBody>
      </p:sp>
      <p:sp>
        <p:nvSpPr>
          <p:cNvPr id="17" name="Oval 16"/>
          <p:cNvSpPr/>
          <p:nvPr/>
        </p:nvSpPr>
        <p:spPr>
          <a:xfrm>
            <a:off x="3227832" y="2505456"/>
            <a:ext cx="128016" cy="128016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4091940" y="2395728"/>
            <a:ext cx="123444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300" b="1">
                <a:solidFill>
                  <a:srgbClr val="0E2A47"/>
                </a:solidFill>
                <a:latin typeface="Fira Sans"/>
              </a:rPr>
              <a:t>Modul C</a:t>
            </a:r>
          </a:p>
        </p:txBody>
      </p:sp>
      <p:sp>
        <p:nvSpPr>
          <p:cNvPr id="19" name="Oval 18"/>
          <p:cNvSpPr/>
          <p:nvPr/>
        </p:nvSpPr>
        <p:spPr>
          <a:xfrm>
            <a:off x="4645152" y="2505456"/>
            <a:ext cx="128016" cy="128016"/>
          </a:xfrm>
          <a:prstGeom prst="ellipse">
            <a:avLst/>
          </a:prstGeom>
          <a:solidFill>
            <a:srgbClr val="006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ight Arrow 19"/>
          <p:cNvSpPr/>
          <p:nvPr/>
        </p:nvSpPr>
        <p:spPr>
          <a:xfrm>
            <a:off x="2491740" y="2679192"/>
            <a:ext cx="182880" cy="164592"/>
          </a:xfrm>
          <a:prstGeom prst="right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ight Arrow 20"/>
          <p:cNvSpPr/>
          <p:nvPr/>
        </p:nvSpPr>
        <p:spPr>
          <a:xfrm>
            <a:off x="3909060" y="2679192"/>
            <a:ext cx="182880" cy="164592"/>
          </a:xfrm>
          <a:prstGeom prst="right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68680" y="3163824"/>
            <a:ext cx="484632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00" b="0" i="0">
                <a:solidFill>
                  <a:srgbClr val="D7E6F4"/>
                </a:solidFill>
                <a:latin typeface="Fira Sans"/>
              </a:rPr>
              <a:t>In-Process-Aufrufe · Nanosekunden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282950" y="3474720"/>
            <a:ext cx="17780" cy="18288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Can 23"/>
          <p:cNvSpPr/>
          <p:nvPr/>
        </p:nvSpPr>
        <p:spPr>
          <a:xfrm>
            <a:off x="2606040" y="3657600"/>
            <a:ext cx="1371600" cy="868680"/>
          </a:xfrm>
          <a:prstGeom prst="can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400" b="1">
                <a:solidFill>
                  <a:srgbClr val="0E2A47"/>
                </a:solidFill>
                <a:latin typeface="Fira Sans"/>
              </a:rPr>
              <a:t>DB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8680" y="4581144"/>
            <a:ext cx="484632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50" b="1" i="0">
                <a:solidFill>
                  <a:srgbClr val="FFFFFF"/>
                </a:solidFill>
                <a:latin typeface="Fira Sans"/>
              </a:rPr>
              <a:t>1 geteilte Datenbank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492240" y="2011680"/>
            <a:ext cx="4846320" cy="237744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FFFFFF"/>
                </a:solidFill>
                <a:latin typeface="Fira Sans"/>
              </a:rPr>
              <a:t>Netzwerk-Grenze · HTTP / gRPC / Events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262495" y="2249424"/>
            <a:ext cx="13970" cy="146304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6583680" y="2395728"/>
            <a:ext cx="1371600" cy="1097280"/>
          </a:xfrm>
          <a:prstGeom prst="roundRect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766560" y="2670048"/>
            <a:ext cx="1005840" cy="5669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Svc A</a:t>
            </a:r>
          </a:p>
        </p:txBody>
      </p:sp>
      <p:sp>
        <p:nvSpPr>
          <p:cNvPr id="30" name="Oval 29"/>
          <p:cNvSpPr/>
          <p:nvPr/>
        </p:nvSpPr>
        <p:spPr>
          <a:xfrm>
            <a:off x="7214616" y="2761488"/>
            <a:ext cx="109728" cy="109728"/>
          </a:xfrm>
          <a:prstGeom prst="ellipse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7262495" y="3493008"/>
            <a:ext cx="13970" cy="13716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Can 31"/>
          <p:cNvSpPr/>
          <p:nvPr/>
        </p:nvSpPr>
        <p:spPr>
          <a:xfrm>
            <a:off x="6880860" y="3630168"/>
            <a:ext cx="777240" cy="640080"/>
          </a:xfrm>
          <a:prstGeom prst="can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0E2A47"/>
                </a:solidFill>
                <a:latin typeface="Fira Sans"/>
              </a:rPr>
              <a:t>DB</a:t>
            </a:r>
          </a:p>
        </p:txBody>
      </p:sp>
      <p:sp>
        <p:nvSpPr>
          <p:cNvPr id="33" name="Rectangle 32"/>
          <p:cNvSpPr/>
          <p:nvPr/>
        </p:nvSpPr>
        <p:spPr>
          <a:xfrm>
            <a:off x="8908415" y="2249424"/>
            <a:ext cx="13970" cy="146304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8229600" y="2395728"/>
            <a:ext cx="1371600" cy="1097280"/>
          </a:xfrm>
          <a:prstGeom prst="roundRect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8412480" y="2670048"/>
            <a:ext cx="1005840" cy="5669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Svc B</a:t>
            </a:r>
          </a:p>
        </p:txBody>
      </p:sp>
      <p:sp>
        <p:nvSpPr>
          <p:cNvPr id="36" name="Oval 35"/>
          <p:cNvSpPr/>
          <p:nvPr/>
        </p:nvSpPr>
        <p:spPr>
          <a:xfrm>
            <a:off x="8860536" y="2761488"/>
            <a:ext cx="109728" cy="109728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8908415" y="3493008"/>
            <a:ext cx="13970" cy="13716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Can 37"/>
          <p:cNvSpPr/>
          <p:nvPr/>
        </p:nvSpPr>
        <p:spPr>
          <a:xfrm>
            <a:off x="8526780" y="3630168"/>
            <a:ext cx="777240" cy="640080"/>
          </a:xfrm>
          <a:prstGeom prst="can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0E2A47"/>
                </a:solidFill>
                <a:latin typeface="Fira Sans"/>
              </a:rPr>
              <a:t>DB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0554335" y="2249424"/>
            <a:ext cx="13970" cy="146304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9875520" y="2395728"/>
            <a:ext cx="1371600" cy="1097280"/>
          </a:xfrm>
          <a:prstGeom prst="roundRect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ounded Rectangle 40"/>
          <p:cNvSpPr/>
          <p:nvPr/>
        </p:nvSpPr>
        <p:spPr>
          <a:xfrm>
            <a:off x="10058400" y="2670048"/>
            <a:ext cx="1005840" cy="5669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Svc C</a:t>
            </a:r>
          </a:p>
        </p:txBody>
      </p:sp>
      <p:sp>
        <p:nvSpPr>
          <p:cNvPr id="42" name="Oval 41"/>
          <p:cNvSpPr/>
          <p:nvPr/>
        </p:nvSpPr>
        <p:spPr>
          <a:xfrm>
            <a:off x="10506456" y="2761488"/>
            <a:ext cx="109728" cy="109728"/>
          </a:xfrm>
          <a:prstGeom prst="ellipse">
            <a:avLst/>
          </a:prstGeom>
          <a:solidFill>
            <a:srgbClr val="006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10554335" y="3493008"/>
            <a:ext cx="13970" cy="13716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Can 43"/>
          <p:cNvSpPr/>
          <p:nvPr/>
        </p:nvSpPr>
        <p:spPr>
          <a:xfrm>
            <a:off x="10172700" y="3630168"/>
            <a:ext cx="777240" cy="640080"/>
          </a:xfrm>
          <a:prstGeom prst="can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0E2A47"/>
                </a:solidFill>
                <a:latin typeface="Fira Sans"/>
              </a:rPr>
              <a:t>DB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492240" y="4325112"/>
            <a:ext cx="484632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50" b="1" i="0">
                <a:solidFill>
                  <a:srgbClr val="FFFFFF"/>
                </a:solidFill>
                <a:latin typeface="Fira Sans"/>
              </a:rPr>
              <a:t>Datenbank je Service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074410" y="1417320"/>
            <a:ext cx="12700" cy="320040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5797296" y="2788920"/>
            <a:ext cx="566928" cy="420624"/>
          </a:xfrm>
          <a:prstGeom prst="ellipse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300" b="1">
                <a:solidFill>
                  <a:srgbClr val="FFFFFF"/>
                </a:solidFill>
                <a:latin typeface="Fira Sans"/>
              </a:rPr>
              <a:t>vs.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189220" y="5029200"/>
            <a:ext cx="1783080" cy="256032"/>
          </a:xfrm>
          <a:prstGeom prst="roundRect">
            <a:avLst/>
          </a:prstGeom>
          <a:noFill/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D7E6F4"/>
                </a:solidFill>
                <a:latin typeface="Fira Sans"/>
              </a:rPr>
              <a:t>Skalierung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286000" y="5010912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200" b="0" i="0">
                <a:solidFill>
                  <a:srgbClr val="FFFFFF"/>
                </a:solidFill>
                <a:latin typeface="Fira Sans"/>
              </a:rPr>
              <a:t>als Ganzes (mehr Replicas)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059168" y="5010912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Fira Sans"/>
              </a:rPr>
              <a:t>je Service gezielt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5189220" y="5330952"/>
            <a:ext cx="1783080" cy="256032"/>
          </a:xfrm>
          <a:prstGeom prst="roundRect">
            <a:avLst/>
          </a:prstGeom>
          <a:noFill/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D7E6F4"/>
                </a:solidFill>
                <a:latin typeface="Fira Sans"/>
              </a:rPr>
              <a:t>Datenhaltung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286000" y="5312664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200" b="0" i="0">
                <a:solidFill>
                  <a:srgbClr val="FFFFFF"/>
                </a:solidFill>
                <a:latin typeface="Fira Sans"/>
              </a:rPr>
              <a:t>1 geteilte DB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059168" y="5312664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Fira Sans"/>
              </a:rPr>
              <a:t>DB je Service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5189220" y="5632704"/>
            <a:ext cx="1783080" cy="256032"/>
          </a:xfrm>
          <a:prstGeom prst="roundRect">
            <a:avLst/>
          </a:prstGeom>
          <a:noFill/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D7E6F4"/>
                </a:solidFill>
                <a:latin typeface="Fira Sans"/>
              </a:rPr>
              <a:t>Deployment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286000" y="5614416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200" b="0" i="0">
                <a:solidFill>
                  <a:srgbClr val="FFFFFF"/>
                </a:solidFill>
                <a:latin typeface="Fira Sans"/>
              </a:rPr>
              <a:t>gemeinsam, 1 Pipeline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059168" y="5614416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Fira Sans"/>
              </a:rPr>
              <a:t>unabhängig je Service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5189220" y="5934456"/>
            <a:ext cx="1783080" cy="256032"/>
          </a:xfrm>
          <a:prstGeom prst="roundRect">
            <a:avLst/>
          </a:prstGeom>
          <a:noFill/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D7E6F4"/>
                </a:solidFill>
                <a:latin typeface="Fira Sans"/>
              </a:rPr>
              <a:t>Konsistenz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286000" y="5916168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200" b="0" i="0">
                <a:solidFill>
                  <a:srgbClr val="FFFFFF"/>
                </a:solidFill>
                <a:latin typeface="Fira Sans"/>
              </a:rPr>
              <a:t>ACID, lokal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059168" y="5916168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Fira Sans"/>
              </a:rPr>
              <a:t>eventual / Saga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