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 snapToObjects="1">
      <p:cViewPr varScale="1">
        <p:scale>
          <a:sx n="120" d="100"/>
          <a:sy n="120" d="100"/>
        </p:scale>
        <p:origin x="8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8A947-693D-154A-8C90-FAA4E0BE2FC9}" type="datetimeFigureOut">
              <a:rPr lang="en-DE" smtClean="0"/>
              <a:t>13.06.26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F9AF1-A8D8-AE47-A615-F4EA07F550F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9012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6F9AF1-A8D8-AE47-A615-F4EA07F550F3}" type="slidenum">
              <a:rPr lang="en-DE" smtClean="0"/>
              <a:t>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0924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8084"/>
            <a:ext cx="12192000" cy="6866084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de-DE" sz="3000" b="1">
                <a:solidFill>
                  <a:srgbClr val="FFFFFF"/>
                </a:solidFill>
                <a:latin typeface="Fira Sans Condensed"/>
              </a:rPr>
              <a:t>Bewegungsdaten- statt Bestand – vollständige Transparenz</a:t>
            </a:r>
            <a:endParaRPr sz="3000" b="1">
              <a:solidFill>
                <a:srgbClr val="FFFFFF"/>
              </a:solidFill>
              <a:latin typeface="Fira Sans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151301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70432" y="1421572"/>
            <a:ext cx="4206240" cy="4114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650" b="1" i="0">
                <a:solidFill>
                  <a:srgbClr val="FFFFFF"/>
                </a:solidFill>
                <a:latin typeface="Fira Sans"/>
              </a:rPr>
              <a:t>Eventstream = einzige Quelle der Wahrheit</a:t>
            </a:r>
          </a:p>
        </p:txBody>
      </p:sp>
      <p:sp>
        <p:nvSpPr>
          <p:cNvPr id="9" name="Rectangle 8"/>
          <p:cNvSpPr/>
          <p:nvPr/>
        </p:nvSpPr>
        <p:spPr>
          <a:xfrm>
            <a:off x="868680" y="206165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70432" y="2048994"/>
            <a:ext cx="4206240" cy="25391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650" b="0" i="0">
                <a:solidFill>
                  <a:srgbClr val="FFFFFF"/>
                </a:solidFill>
                <a:latin typeface="Fira Sans"/>
              </a:rPr>
              <a:t>JEDE Transkation im Stream sichtbar </a:t>
            </a:r>
            <a:endParaRPr sz="165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68680" y="261029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170432" y="2597634"/>
            <a:ext cx="4206240" cy="25391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650" b="0" i="0">
                <a:solidFill>
                  <a:srgbClr val="FFFFFF"/>
                </a:solidFill>
                <a:latin typeface="Fira Sans"/>
              </a:rPr>
              <a:t>Ein Datenformat für alle Projektionen</a:t>
            </a:r>
            <a:endParaRPr sz="165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03504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615391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ounded Rectangle 14"/>
          <p:cNvSpPr/>
          <p:nvPr/>
        </p:nvSpPr>
        <p:spPr>
          <a:xfrm rot="2700000">
            <a:off x="665500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394960" y="2798064"/>
            <a:ext cx="210312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Gruppen-Reporting</a:t>
            </a:r>
          </a:p>
        </p:txBody>
      </p:sp>
      <p:sp>
        <p:nvSpPr>
          <p:cNvPr id="17" name="Oval 16"/>
          <p:cNvSpPr/>
          <p:nvPr/>
        </p:nvSpPr>
        <p:spPr>
          <a:xfrm>
            <a:off x="822960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834847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ounded Rectangle 18"/>
          <p:cNvSpPr/>
          <p:nvPr/>
        </p:nvSpPr>
        <p:spPr>
          <a:xfrm rot="2700000">
            <a:off x="884956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589520" y="2798064"/>
            <a:ext cx="210312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Optimierung der Auslastung</a:t>
            </a:r>
          </a:p>
        </p:txBody>
      </p:sp>
      <p:sp>
        <p:nvSpPr>
          <p:cNvPr id="21" name="Oval 20"/>
          <p:cNvSpPr/>
          <p:nvPr/>
        </p:nvSpPr>
        <p:spPr>
          <a:xfrm>
            <a:off x="1014984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026871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ounded Rectangle 22"/>
          <p:cNvSpPr/>
          <p:nvPr/>
        </p:nvSpPr>
        <p:spPr>
          <a:xfrm rot="2700000">
            <a:off x="1076980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692640" y="2798064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Abrechnungen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914400" y="4069080"/>
            <a:ext cx="10360152" cy="420624"/>
          </a:xfrm>
          <a:prstGeom prst="rightArrow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5166360" y="4105656"/>
            <a:ext cx="1828800" cy="34747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Eventstream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44017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863473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1055497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749808" y="5486400"/>
            <a:ext cx="457200" cy="457200"/>
          </a:xfrm>
          <a:prstGeom prst="ellipse">
            <a:avLst/>
          </a:prstGeom>
          <a:solidFill>
            <a:srgbClr val="E6EFF8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10981944" y="5486400"/>
            <a:ext cx="457200" cy="457200"/>
          </a:xfrm>
          <a:prstGeom prst="ellipse">
            <a:avLst/>
          </a:prstGeom>
          <a:solidFill>
            <a:srgbClr val="E6EFF8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ed Rectangle 31"/>
          <p:cNvSpPr/>
          <p:nvPr/>
        </p:nvSpPr>
        <p:spPr>
          <a:xfrm>
            <a:off x="914400" y="5577840"/>
            <a:ext cx="10360152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ounded Rectangle 32"/>
          <p:cNvSpPr/>
          <p:nvPr/>
        </p:nvSpPr>
        <p:spPr>
          <a:xfrm>
            <a:off x="4983480" y="4754880"/>
            <a:ext cx="2240280" cy="137160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ounded Rectangle 33"/>
          <p:cNvSpPr/>
          <p:nvPr/>
        </p:nvSpPr>
        <p:spPr>
          <a:xfrm>
            <a:off x="5257800" y="4956048"/>
            <a:ext cx="1691640" cy="292608"/>
          </a:xfrm>
          <a:prstGeom prst="round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5303520" y="5431536"/>
            <a:ext cx="137160" cy="137160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5532120" y="5431536"/>
            <a:ext cx="137160" cy="13716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4965192" y="5559552"/>
            <a:ext cx="128016" cy="310896"/>
          </a:xfrm>
          <a:prstGeom prst="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ectangle 37"/>
          <p:cNvSpPr/>
          <p:nvPr/>
        </p:nvSpPr>
        <p:spPr>
          <a:xfrm>
            <a:off x="7114032" y="5559552"/>
            <a:ext cx="128016" cy="310896"/>
          </a:xfrm>
          <a:prstGeom prst="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ounded Rectangle 38"/>
          <p:cNvSpPr/>
          <p:nvPr/>
        </p:nvSpPr>
        <p:spPr>
          <a:xfrm>
            <a:off x="13167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Rounded Rectangle 39"/>
          <p:cNvSpPr/>
          <p:nvPr/>
        </p:nvSpPr>
        <p:spPr>
          <a:xfrm>
            <a:off x="132943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Rounded Rectangle 40"/>
          <p:cNvSpPr/>
          <p:nvPr/>
        </p:nvSpPr>
        <p:spPr>
          <a:xfrm>
            <a:off x="12984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Rounded Rectangle 41"/>
          <p:cNvSpPr/>
          <p:nvPr/>
        </p:nvSpPr>
        <p:spPr>
          <a:xfrm>
            <a:off x="18196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ounded Rectangle 42"/>
          <p:cNvSpPr/>
          <p:nvPr/>
        </p:nvSpPr>
        <p:spPr>
          <a:xfrm>
            <a:off x="183235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Rounded Rectangle 43"/>
          <p:cNvSpPr/>
          <p:nvPr/>
        </p:nvSpPr>
        <p:spPr>
          <a:xfrm>
            <a:off x="18013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ounded Rectangle 44"/>
          <p:cNvSpPr/>
          <p:nvPr/>
        </p:nvSpPr>
        <p:spPr>
          <a:xfrm>
            <a:off x="232257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ounded Rectangle 45"/>
          <p:cNvSpPr/>
          <p:nvPr/>
        </p:nvSpPr>
        <p:spPr>
          <a:xfrm>
            <a:off x="233527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Rounded Rectangle 46"/>
          <p:cNvSpPr/>
          <p:nvPr/>
        </p:nvSpPr>
        <p:spPr>
          <a:xfrm>
            <a:off x="230428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ounded Rectangle 47"/>
          <p:cNvSpPr/>
          <p:nvPr/>
        </p:nvSpPr>
        <p:spPr>
          <a:xfrm>
            <a:off x="282549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ounded Rectangle 48"/>
          <p:cNvSpPr/>
          <p:nvPr/>
        </p:nvSpPr>
        <p:spPr>
          <a:xfrm>
            <a:off x="283819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ounded Rectangle 49"/>
          <p:cNvSpPr/>
          <p:nvPr/>
        </p:nvSpPr>
        <p:spPr>
          <a:xfrm>
            <a:off x="280720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ounded Rectangle 50"/>
          <p:cNvSpPr/>
          <p:nvPr/>
        </p:nvSpPr>
        <p:spPr>
          <a:xfrm>
            <a:off x="33284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ounded Rectangle 51"/>
          <p:cNvSpPr/>
          <p:nvPr/>
        </p:nvSpPr>
        <p:spPr>
          <a:xfrm>
            <a:off x="334111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ounded Rectangle 52"/>
          <p:cNvSpPr/>
          <p:nvPr/>
        </p:nvSpPr>
        <p:spPr>
          <a:xfrm>
            <a:off x="33101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Rounded Rectangle 53"/>
          <p:cNvSpPr/>
          <p:nvPr/>
        </p:nvSpPr>
        <p:spPr>
          <a:xfrm>
            <a:off x="38313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Rounded Rectangle 54"/>
          <p:cNvSpPr/>
          <p:nvPr/>
        </p:nvSpPr>
        <p:spPr>
          <a:xfrm>
            <a:off x="384403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Rounded Rectangle 55"/>
          <p:cNvSpPr/>
          <p:nvPr/>
        </p:nvSpPr>
        <p:spPr>
          <a:xfrm>
            <a:off x="38130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Rounded Rectangle 56"/>
          <p:cNvSpPr/>
          <p:nvPr/>
        </p:nvSpPr>
        <p:spPr>
          <a:xfrm>
            <a:off x="43342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ounded Rectangle 57"/>
          <p:cNvSpPr/>
          <p:nvPr/>
        </p:nvSpPr>
        <p:spPr>
          <a:xfrm>
            <a:off x="434695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Rounded Rectangle 58"/>
          <p:cNvSpPr/>
          <p:nvPr/>
        </p:nvSpPr>
        <p:spPr>
          <a:xfrm>
            <a:off x="43159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Rounded Rectangle 59"/>
          <p:cNvSpPr/>
          <p:nvPr/>
        </p:nvSpPr>
        <p:spPr>
          <a:xfrm>
            <a:off x="74432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Rounded Rectangle 60"/>
          <p:cNvSpPr/>
          <p:nvPr/>
        </p:nvSpPr>
        <p:spPr>
          <a:xfrm>
            <a:off x="745591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Rounded Rectangle 61"/>
          <p:cNvSpPr/>
          <p:nvPr/>
        </p:nvSpPr>
        <p:spPr>
          <a:xfrm>
            <a:off x="74249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Rounded Rectangle 62"/>
          <p:cNvSpPr/>
          <p:nvPr/>
        </p:nvSpPr>
        <p:spPr>
          <a:xfrm>
            <a:off x="79461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Rounded Rectangle 63"/>
          <p:cNvSpPr/>
          <p:nvPr/>
        </p:nvSpPr>
        <p:spPr>
          <a:xfrm>
            <a:off x="795883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Rounded Rectangle 64"/>
          <p:cNvSpPr/>
          <p:nvPr/>
        </p:nvSpPr>
        <p:spPr>
          <a:xfrm>
            <a:off x="79278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Rounded Rectangle 65"/>
          <p:cNvSpPr/>
          <p:nvPr/>
        </p:nvSpPr>
        <p:spPr>
          <a:xfrm>
            <a:off x="84490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Rounded Rectangle 66"/>
          <p:cNvSpPr/>
          <p:nvPr/>
        </p:nvSpPr>
        <p:spPr>
          <a:xfrm>
            <a:off x="846175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Rounded Rectangle 67"/>
          <p:cNvSpPr/>
          <p:nvPr/>
        </p:nvSpPr>
        <p:spPr>
          <a:xfrm>
            <a:off x="84307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Rounded Rectangle 68"/>
          <p:cNvSpPr/>
          <p:nvPr/>
        </p:nvSpPr>
        <p:spPr>
          <a:xfrm>
            <a:off x="895197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Rounded Rectangle 69"/>
          <p:cNvSpPr/>
          <p:nvPr/>
        </p:nvSpPr>
        <p:spPr>
          <a:xfrm>
            <a:off x="896467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ounded Rectangle 70"/>
          <p:cNvSpPr/>
          <p:nvPr/>
        </p:nvSpPr>
        <p:spPr>
          <a:xfrm>
            <a:off x="893368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Rounded Rectangle 71"/>
          <p:cNvSpPr/>
          <p:nvPr/>
        </p:nvSpPr>
        <p:spPr>
          <a:xfrm>
            <a:off x="945489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Rounded Rectangle 72"/>
          <p:cNvSpPr/>
          <p:nvPr/>
        </p:nvSpPr>
        <p:spPr>
          <a:xfrm>
            <a:off x="946759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Rounded Rectangle 73"/>
          <p:cNvSpPr/>
          <p:nvPr/>
        </p:nvSpPr>
        <p:spPr>
          <a:xfrm>
            <a:off x="943660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Rounded Rectangle 74"/>
          <p:cNvSpPr/>
          <p:nvPr/>
        </p:nvSpPr>
        <p:spPr>
          <a:xfrm>
            <a:off x="99578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6" name="Rounded Rectangle 75"/>
          <p:cNvSpPr/>
          <p:nvPr/>
        </p:nvSpPr>
        <p:spPr>
          <a:xfrm>
            <a:off x="997051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Rounded Rectangle 76"/>
          <p:cNvSpPr/>
          <p:nvPr/>
        </p:nvSpPr>
        <p:spPr>
          <a:xfrm>
            <a:off x="99395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8" name="Rectangle 77"/>
          <p:cNvSpPr/>
          <p:nvPr/>
        </p:nvSpPr>
        <p:spPr>
          <a:xfrm>
            <a:off x="14122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" name="Oval 78"/>
          <p:cNvSpPr/>
          <p:nvPr/>
        </p:nvSpPr>
        <p:spPr>
          <a:xfrm>
            <a:off x="13716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Rectangle 79"/>
          <p:cNvSpPr/>
          <p:nvPr/>
        </p:nvSpPr>
        <p:spPr>
          <a:xfrm>
            <a:off x="19151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Oval 80"/>
          <p:cNvSpPr/>
          <p:nvPr/>
        </p:nvSpPr>
        <p:spPr>
          <a:xfrm>
            <a:off x="18745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Rectangle 81"/>
          <p:cNvSpPr/>
          <p:nvPr/>
        </p:nvSpPr>
        <p:spPr>
          <a:xfrm>
            <a:off x="241808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>
            <a:off x="237744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4" name="Rectangle 83"/>
          <p:cNvSpPr/>
          <p:nvPr/>
        </p:nvSpPr>
        <p:spPr>
          <a:xfrm>
            <a:off x="292100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>
            <a:off x="288036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Rectangle 85"/>
          <p:cNvSpPr/>
          <p:nvPr/>
        </p:nvSpPr>
        <p:spPr>
          <a:xfrm>
            <a:off x="34239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7" name="Oval 86"/>
          <p:cNvSpPr/>
          <p:nvPr/>
        </p:nvSpPr>
        <p:spPr>
          <a:xfrm>
            <a:off x="33832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Rectangle 87"/>
          <p:cNvSpPr/>
          <p:nvPr/>
        </p:nvSpPr>
        <p:spPr>
          <a:xfrm>
            <a:off x="39268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>
            <a:off x="38862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Rectangle 89"/>
          <p:cNvSpPr/>
          <p:nvPr/>
        </p:nvSpPr>
        <p:spPr>
          <a:xfrm>
            <a:off x="44297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1" name="Oval 90"/>
          <p:cNvSpPr/>
          <p:nvPr/>
        </p:nvSpPr>
        <p:spPr>
          <a:xfrm>
            <a:off x="43891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2" name="Rectangle 91"/>
          <p:cNvSpPr/>
          <p:nvPr/>
        </p:nvSpPr>
        <p:spPr>
          <a:xfrm>
            <a:off x="75387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3" name="Oval 92"/>
          <p:cNvSpPr/>
          <p:nvPr/>
        </p:nvSpPr>
        <p:spPr>
          <a:xfrm>
            <a:off x="74980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4" name="Rectangle 93"/>
          <p:cNvSpPr/>
          <p:nvPr/>
        </p:nvSpPr>
        <p:spPr>
          <a:xfrm>
            <a:off x="80416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>
            <a:off x="80010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Rectangle 95"/>
          <p:cNvSpPr/>
          <p:nvPr/>
        </p:nvSpPr>
        <p:spPr>
          <a:xfrm>
            <a:off x="85445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7" name="Oval 96"/>
          <p:cNvSpPr/>
          <p:nvPr/>
        </p:nvSpPr>
        <p:spPr>
          <a:xfrm>
            <a:off x="85039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8" name="Rectangle 97"/>
          <p:cNvSpPr/>
          <p:nvPr/>
        </p:nvSpPr>
        <p:spPr>
          <a:xfrm>
            <a:off x="904748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9" name="Oval 98"/>
          <p:cNvSpPr/>
          <p:nvPr/>
        </p:nvSpPr>
        <p:spPr>
          <a:xfrm>
            <a:off x="900684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0" name="Rectangle 99"/>
          <p:cNvSpPr/>
          <p:nvPr/>
        </p:nvSpPr>
        <p:spPr>
          <a:xfrm>
            <a:off x="955040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1" name="Oval 100"/>
          <p:cNvSpPr/>
          <p:nvPr/>
        </p:nvSpPr>
        <p:spPr>
          <a:xfrm>
            <a:off x="950976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2" name="Rectangle 101"/>
          <p:cNvSpPr/>
          <p:nvPr/>
        </p:nvSpPr>
        <p:spPr>
          <a:xfrm>
            <a:off x="100533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3" name="Oval 102"/>
          <p:cNvSpPr/>
          <p:nvPr/>
        </p:nvSpPr>
        <p:spPr>
          <a:xfrm>
            <a:off x="100126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8A184F3-26D9-4465-C44C-3C98EF056C9E}"/>
              </a:ext>
            </a:extLst>
          </p:cNvPr>
          <p:cNvSpPr txBox="1"/>
          <p:nvPr/>
        </p:nvSpPr>
        <p:spPr>
          <a:xfrm>
            <a:off x="1173972" y="791511"/>
            <a:ext cx="4206240" cy="25391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650" b="1" i="0">
                <a:solidFill>
                  <a:srgbClr val="FFFFFF"/>
                </a:solidFill>
                <a:latin typeface="Fira Sans"/>
              </a:rPr>
              <a:t>Event</a:t>
            </a:r>
            <a:r>
              <a:rPr lang="de-DE" sz="1650" b="1" i="0">
                <a:solidFill>
                  <a:srgbClr val="FFFFFF"/>
                </a:solidFill>
                <a:latin typeface="Fira Sans"/>
              </a:rPr>
              <a:t> Sourcing</a:t>
            </a:r>
            <a:endParaRPr sz="16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2651EF8-01D7-DCB0-1C01-5D439C5B0B7C}"/>
              </a:ext>
            </a:extLst>
          </p:cNvPr>
          <p:cNvSpPr txBox="1"/>
          <p:nvPr/>
        </p:nvSpPr>
        <p:spPr>
          <a:xfrm>
            <a:off x="11000232" y="4580084"/>
            <a:ext cx="822960" cy="25391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650" b="1">
                <a:solidFill>
                  <a:srgbClr val="FFFFFF"/>
                </a:solidFill>
                <a:latin typeface="Fira Sans"/>
              </a:rPr>
              <a:t>Heute</a:t>
            </a:r>
            <a:endParaRPr sz="16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341B304-5408-C8FE-8A2B-4FAB11138249}"/>
              </a:ext>
            </a:extLst>
          </p:cNvPr>
          <p:cNvSpPr txBox="1"/>
          <p:nvPr/>
        </p:nvSpPr>
        <p:spPr>
          <a:xfrm>
            <a:off x="566928" y="3849622"/>
            <a:ext cx="1673860" cy="25391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650" b="1">
                <a:solidFill>
                  <a:srgbClr val="FFFFFF"/>
                </a:solidFill>
                <a:latin typeface="Fira Sans"/>
              </a:rPr>
              <a:t>Heute – 10 Tage</a:t>
            </a:r>
            <a:endParaRPr sz="16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4C17F76-98B3-8A2F-17A3-F0C73CBA5963}"/>
              </a:ext>
            </a:extLst>
          </p:cNvPr>
          <p:cNvSpPr/>
          <p:nvPr/>
        </p:nvSpPr>
        <p:spPr>
          <a:xfrm>
            <a:off x="797799" y="3145466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F92B6F4-4119-CAD5-D843-6CD2D831DCE1}"/>
              </a:ext>
            </a:extLst>
          </p:cNvPr>
          <p:cNvSpPr txBox="1"/>
          <p:nvPr/>
        </p:nvSpPr>
        <p:spPr>
          <a:xfrm>
            <a:off x="1099551" y="3005851"/>
            <a:ext cx="4206240" cy="50783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650" b="0" i="0">
                <a:solidFill>
                  <a:srgbClr val="FFFFFF"/>
                </a:solidFill>
                <a:latin typeface="Fira Sans"/>
              </a:rPr>
              <a:t>Keine Einschränkungen durch techn. Restriktionen</a:t>
            </a:r>
            <a:endParaRPr sz="165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A94B426-DEDF-1F85-6DBC-24B2B50FAC4E}"/>
              </a:ext>
            </a:extLst>
          </p:cNvPr>
          <p:cNvSpPr txBox="1"/>
          <p:nvPr/>
        </p:nvSpPr>
        <p:spPr>
          <a:xfrm>
            <a:off x="6521312" y="3555889"/>
            <a:ext cx="1642364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400" b="0" i="0">
                <a:solidFill>
                  <a:srgbClr val="FFFFFF"/>
                </a:solidFill>
                <a:latin typeface="Fira Sans"/>
              </a:rPr>
              <a:t>Projektion</a:t>
            </a:r>
            <a:endParaRPr sz="140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EF594BA0-AB5C-408E-4471-4696A6C43F22}"/>
              </a:ext>
            </a:extLst>
          </p:cNvPr>
          <p:cNvSpPr txBox="1"/>
          <p:nvPr/>
        </p:nvSpPr>
        <p:spPr>
          <a:xfrm>
            <a:off x="8689778" y="3625036"/>
            <a:ext cx="1642364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400" b="0" i="0">
                <a:solidFill>
                  <a:srgbClr val="FFFFFF"/>
                </a:solidFill>
                <a:latin typeface="Fira Sans"/>
              </a:rPr>
              <a:t>Projektion</a:t>
            </a:r>
            <a:endParaRPr sz="140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1F21FAF9-450C-D297-5718-75B1868679EB}"/>
              </a:ext>
            </a:extLst>
          </p:cNvPr>
          <p:cNvSpPr txBox="1"/>
          <p:nvPr/>
        </p:nvSpPr>
        <p:spPr>
          <a:xfrm>
            <a:off x="10637023" y="3670344"/>
            <a:ext cx="1642364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400" b="0" i="0">
                <a:solidFill>
                  <a:srgbClr val="FFFFFF"/>
                </a:solidFill>
                <a:latin typeface="Fira Sans"/>
              </a:rPr>
              <a:t>Projektion</a:t>
            </a:r>
            <a:endParaRPr sz="1400" b="0" i="0">
              <a:solidFill>
                <a:srgbClr val="FFFFFF"/>
              </a:solidFill>
              <a:latin typeface="Fira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47</Words>
  <Application>Microsoft Macintosh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Fira Sans</vt:lpstr>
      <vt:lpstr>Fira Sans Condensed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Microsoft Office User</cp:lastModifiedBy>
  <cp:revision>3</cp:revision>
  <dcterms:created xsi:type="dcterms:W3CDTF">2013-01-27T09:14:16Z</dcterms:created>
  <dcterms:modified xsi:type="dcterms:W3CDTF">2026-06-13T09:33:04Z</dcterms:modified>
  <cp:category/>
</cp:coreProperties>
</file>