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 snapToObjects="1">
      <p:cViewPr varScale="1">
        <p:scale>
          <a:sx n="120" d="100"/>
          <a:sy n="120" d="100"/>
        </p:scale>
        <p:origin x="8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5" y="-10852"/>
            <a:ext cx="12269667" cy="6868852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Grenzen der Vault-</a:t>
            </a:r>
            <a:r>
              <a:rPr lang="de-DE" sz="3000" b="1">
                <a:solidFill>
                  <a:srgbClr val="FFFFFF"/>
                </a:solidFill>
                <a:latin typeface="Fira Sans Condensed"/>
              </a:rPr>
              <a:t>Nutzung</a:t>
            </a:r>
            <a:endParaRPr sz="3000" b="1">
              <a:solidFill>
                <a:srgbClr val="FFFFFF"/>
              </a:solidFill>
              <a:latin typeface="Fira Sans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208483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70432" y="2011680"/>
            <a:ext cx="4114800" cy="5448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650" b="1" i="0">
                <a:solidFill>
                  <a:srgbClr val="FFFFFF"/>
                </a:solidFill>
                <a:latin typeface="Fira Sans"/>
              </a:rPr>
              <a:t>M</a:t>
            </a:r>
            <a:r>
              <a:rPr sz="1650" b="1" i="0">
                <a:solidFill>
                  <a:srgbClr val="FFFFFF"/>
                </a:solidFill>
                <a:latin typeface="Fira Sans"/>
              </a:rPr>
              <a:t>iddleware</a:t>
            </a:r>
            <a:r>
              <a:rPr lang="de-DE" sz="1650" b="1" i="0">
                <a:solidFill>
                  <a:srgbClr val="FFFFFF"/>
                </a:solidFill>
                <a:latin typeface="Fira Sans"/>
              </a:rPr>
              <a:t> kann Schwächen der Kernapplikation nicht heilen</a:t>
            </a:r>
            <a:endParaRPr sz="16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66326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70432" y="2814440"/>
            <a:ext cx="4114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650" b="0" i="0">
                <a:solidFill>
                  <a:srgbClr val="FFFFFF"/>
                </a:solidFill>
                <a:latin typeface="Fira Sans"/>
              </a:rPr>
              <a:t>Mischaufträge nur als Schattenmodell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0432" y="3125336"/>
            <a:ext cx="411480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1">
                <a:solidFill>
                  <a:srgbClr val="D7E6F4"/>
                </a:solidFill>
                <a:latin typeface="Fira Sans"/>
              </a:rPr>
              <a:t>aufwändig · fragil · fehleranfällig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" y="3685032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170432" y="3611880"/>
            <a:ext cx="4114800" cy="2655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650" b="0" i="0">
                <a:solidFill>
                  <a:srgbClr val="FFFFFF"/>
                </a:solidFill>
                <a:latin typeface="Fira Sans"/>
              </a:rPr>
              <a:t>Vaultdaten sind nicht mehr vollständig </a:t>
            </a:r>
            <a:endParaRPr sz="1650" b="0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8680" y="4526280"/>
            <a:ext cx="457200" cy="4445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68680" y="4681728"/>
            <a:ext cx="4434840" cy="6172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900" b="1" i="0">
                <a:solidFill>
                  <a:srgbClr val="FFFFFF"/>
                </a:solidFill>
                <a:latin typeface="Fira Sans Condensed"/>
              </a:rPr>
              <a:t>Die Schattenbuchhaltung wird zum Single Point of Truth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680" y="5419413"/>
            <a:ext cx="4434840" cy="217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1">
                <a:solidFill>
                  <a:srgbClr val="D7E6F4"/>
                </a:solidFill>
                <a:latin typeface="Fira Sans"/>
              </a:rPr>
              <a:t>Genau die Rolle, die Vault </a:t>
            </a:r>
            <a:r>
              <a:rPr lang="de-DE" sz="1350" b="0" i="1">
                <a:solidFill>
                  <a:srgbClr val="D7E6F4"/>
                </a:solidFill>
                <a:latin typeface="Fira Sans"/>
              </a:rPr>
              <a:t>ausfüllen müsste</a:t>
            </a:r>
            <a:r>
              <a:rPr sz="1350" b="0" i="1">
                <a:solidFill>
                  <a:srgbClr val="D7E6F4"/>
                </a:solidFill>
                <a:latin typeface="Fira Sans"/>
              </a:rPr>
              <a:t>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15000" y="1713762"/>
            <a:ext cx="5394960" cy="4677894"/>
          </a:xfrm>
          <a:prstGeom prst="roundRect">
            <a:avLst/>
          </a:prstGeom>
          <a:solidFill>
            <a:srgbClr val="FFFFFF">
              <a:alpha val="10000"/>
            </a:srgbClr>
          </a:solidFill>
          <a:ln w="12700">
            <a:solidFill>
              <a:srgbClr val="FFFFFF">
                <a:alpha val="3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053118" y="1923638"/>
            <a:ext cx="3631867" cy="2012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1" i="0">
                <a:solidFill>
                  <a:srgbClr val="FFFFFF"/>
                </a:solidFill>
                <a:latin typeface="Fira Sans"/>
              </a:rPr>
              <a:t>Auftrag</a:t>
            </a:r>
            <a:r>
              <a:rPr lang="de-DE" sz="1250" b="1" i="0">
                <a:solidFill>
                  <a:srgbClr val="FFFFFF"/>
                </a:solidFill>
                <a:latin typeface="Fira Sans"/>
              </a:rPr>
              <a:t>5verarbeitung mit magischer Middleware </a:t>
            </a:r>
            <a:endParaRPr sz="1250" b="1" i="0">
              <a:solidFill>
                <a:srgbClr val="FFFFFF"/>
              </a:solidFill>
              <a:latin typeface="Fira Sans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355079" y="2269411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Mischauftrag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7488935" y="2653459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6355079" y="2868238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Auftragsannahme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7488935" y="3273552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7790687" y="3272007"/>
            <a:ext cx="1554480" cy="17703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0" i="1">
                <a:solidFill>
                  <a:srgbClr val="D7E6F4"/>
                </a:solidFill>
                <a:latin typeface="Fira Sans"/>
              </a:rPr>
              <a:t>Magi</a:t>
            </a:r>
            <a:r>
              <a:rPr lang="de-DE" sz="1100" b="0" i="1">
                <a:solidFill>
                  <a:srgbClr val="D7E6F4"/>
                </a:solidFill>
                <a:latin typeface="Fira Sans"/>
              </a:rPr>
              <a:t>e</a:t>
            </a:r>
            <a:endParaRPr sz="1100" b="0" i="1">
              <a:solidFill>
                <a:srgbClr val="D7E6F4"/>
              </a:solidFill>
              <a:latin typeface="Fira Sans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153911" y="3493008"/>
            <a:ext cx="2926080" cy="2029968"/>
          </a:xfrm>
          <a:prstGeom prst="roundRect">
            <a:avLst/>
          </a:prstGeom>
          <a:solidFill>
            <a:srgbClr val="FFE39B">
              <a:alpha val="22000"/>
            </a:srgbClr>
          </a:solidFill>
          <a:ln w="25400">
            <a:solidFill>
              <a:srgbClr val="FF986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153911" y="3547872"/>
            <a:ext cx="29260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FF9868"/>
                </a:solidFill>
                <a:latin typeface="Fira Sans"/>
              </a:rPr>
              <a:t>Schattenbuchhaltung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53911" y="3759882"/>
            <a:ext cx="29260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150" b="0" i="0">
                <a:solidFill>
                  <a:srgbClr val="FFFFFF"/>
                </a:solidFill>
                <a:latin typeface="Fira Sans"/>
              </a:rPr>
              <a:t>Positions-Mapping</a:t>
            </a:r>
          </a:p>
        </p:txBody>
      </p:sp>
      <p:sp>
        <p:nvSpPr>
          <p:cNvPr id="27" name="5-Point Star 26"/>
          <p:cNvSpPr/>
          <p:nvPr/>
        </p:nvSpPr>
        <p:spPr>
          <a:xfrm>
            <a:off x="9042987" y="3481096"/>
            <a:ext cx="292395" cy="256032"/>
          </a:xfrm>
          <a:prstGeom prst="star5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098280" y="3552551"/>
            <a:ext cx="19202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050" b="1" i="0">
                <a:solidFill>
                  <a:srgbClr val="FF9868"/>
                </a:solidFill>
                <a:latin typeface="Fira Sans"/>
              </a:rPr>
              <a:t>Single Point of Truth</a:t>
            </a:r>
          </a:p>
        </p:txBody>
      </p:sp>
      <p:sp>
        <p:nvSpPr>
          <p:cNvPr id="29" name="Down Arrow 28"/>
          <p:cNvSpPr/>
          <p:nvPr/>
        </p:nvSpPr>
        <p:spPr>
          <a:xfrm>
            <a:off x="7488935" y="3976361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ounded Rectangle 29"/>
          <p:cNvSpPr/>
          <p:nvPr/>
        </p:nvSpPr>
        <p:spPr>
          <a:xfrm>
            <a:off x="6355079" y="4206240"/>
            <a:ext cx="2468880" cy="64008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355079" y="4251960"/>
            <a:ext cx="24688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300" b="1" i="0">
                <a:solidFill>
                  <a:srgbClr val="0E2A47"/>
                </a:solidFill>
                <a:latin typeface="Fira Sans"/>
              </a:rPr>
              <a:t>Vault  ·  1:1  ·  Speicher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601967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601967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315199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7315199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028431" y="4544568"/>
            <a:ext cx="566928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8028431" y="4523302"/>
            <a:ext cx="56692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sz="950" b="0" i="0">
                <a:solidFill>
                  <a:srgbClr val="0E2A47"/>
                </a:solidFill>
                <a:latin typeface="Fira Sans"/>
              </a:rPr>
              <a:t>Rec</a:t>
            </a:r>
          </a:p>
        </p:txBody>
      </p:sp>
      <p:sp>
        <p:nvSpPr>
          <p:cNvPr id="41" name="Down Arrow 40"/>
          <p:cNvSpPr/>
          <p:nvPr/>
        </p:nvSpPr>
        <p:spPr>
          <a:xfrm>
            <a:off x="7488935" y="4896507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6153911" y="5121919"/>
            <a:ext cx="29260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1250" b="1" i="0">
                <a:solidFill>
                  <a:srgbClr val="FFFFFF"/>
                </a:solidFill>
                <a:latin typeface="Fira Sans"/>
              </a:rPr>
              <a:t>Daten Zusammenführen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355079" y="5815584"/>
            <a:ext cx="2468880" cy="3657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0800" tIns="12700" rIns="50800" bIns="12700" rtlCol="0" anchor="ctr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Weiterverarbeitung</a:t>
            </a:r>
          </a:p>
        </p:txBody>
      </p:sp>
      <p:sp>
        <p:nvSpPr>
          <p:cNvPr id="47" name="Down Arrow 46">
            <a:extLst>
              <a:ext uri="{FF2B5EF4-FFF2-40B4-BE49-F238E27FC236}">
                <a16:creationId xmlns:a16="http://schemas.microsoft.com/office/drawing/2014/main" id="{564A59F9-1994-35F6-A5D2-D01CB38577EC}"/>
              </a:ext>
            </a:extLst>
          </p:cNvPr>
          <p:cNvSpPr/>
          <p:nvPr/>
        </p:nvSpPr>
        <p:spPr>
          <a:xfrm>
            <a:off x="7471207" y="5574789"/>
            <a:ext cx="201168" cy="20116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1AF989-CD33-D336-1790-6509F75C390D}"/>
              </a:ext>
            </a:extLst>
          </p:cNvPr>
          <p:cNvSpPr txBox="1"/>
          <p:nvPr/>
        </p:nvSpPr>
        <p:spPr>
          <a:xfrm>
            <a:off x="1184607" y="3905053"/>
            <a:ext cx="4114800" cy="2012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de-DE" sz="1250" i="1">
                <a:solidFill>
                  <a:srgbClr val="D7E6F4"/>
                </a:solidFill>
                <a:latin typeface="Fira Sans"/>
              </a:rPr>
              <a:t>z.B. Datenrecherche bei Reklamation</a:t>
            </a:r>
            <a:endParaRPr sz="1250" b="0" i="1">
              <a:solidFill>
                <a:srgbClr val="D7E6F4"/>
              </a:solidFill>
              <a:latin typeface="Fira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scaled="0" ang="162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Offen – und gesteuert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40614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406140" y="2148840"/>
            <a:ext cx="1874519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Steuerung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782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17820" y="2148840"/>
            <a:ext cx="1874519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Reporting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429500" y="1371600"/>
            <a:ext cx="1874519" cy="1143000"/>
          </a:xfrm>
          <a:prstGeom prst="roundRect">
            <a:avLst/>
          </a:prstGeom>
          <a:solidFill>
            <a:srgbClr val="FFFFFF"/>
          </a:solidFill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429500" y="2148840"/>
            <a:ext cx="1874519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0E2A47"/>
                </a:solidFill>
                <a:latin typeface="Fira Sans"/>
              </a:rPr>
              <a:t>Governance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59936" y="1570940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166006" y="1527048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059936" y="1735532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4381439" y="1691640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059936" y="1900124"/>
            <a:ext cx="566928" cy="41148"/>
          </a:xfrm>
          <a:prstGeom prst="round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4268053" y="1856232"/>
            <a:ext cx="128016" cy="128016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577840" y="1426464"/>
            <a:ext cx="1554480" cy="658368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3  8  1  4  7</a:t>
            </a:r>
          </a:p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6  0  9  2  5</a:t>
            </a:r>
          </a:p>
          <a:p>
            <a:pPr algn="ctr">
              <a:lnSpc>
                <a:spcPct val="95000"/>
              </a:lnSpc>
            </a:pPr>
            <a:r>
              <a:rPr sz="1100">
                <a:solidFill>
                  <a:srgbClr val="6B7785"/>
                </a:solidFill>
                <a:latin typeface="Consolas"/>
              </a:rPr>
              <a:t>5  7  2  8  1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18120" y="1371600"/>
            <a:ext cx="1097280" cy="7315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3400" b="1">
                <a:solidFill>
                  <a:srgbClr val="0E2A47"/>
                </a:solidFill>
                <a:latin typeface="Fira Sans"/>
              </a:rPr>
              <a:t>§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68680" y="2724912"/>
            <a:ext cx="10451592" cy="128016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33705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34873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360410" y="2514600"/>
            <a:ext cx="12700" cy="21031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4428490" y="2852928"/>
            <a:ext cx="12700" cy="91440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731520" y="3931920"/>
            <a:ext cx="1417320" cy="548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841248" y="4114800"/>
            <a:ext cx="219456" cy="146304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1069848" y="4174236"/>
            <a:ext cx="109728" cy="8686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888797" y="4251960"/>
            <a:ext cx="69494" cy="69494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1062533" y="4251960"/>
            <a:ext cx="69494" cy="69494"/>
          </a:xfrm>
          <a:prstGeom prst="ellipse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261872" y="4059936"/>
            <a:ext cx="832104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Anlieferung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31520" y="4480560"/>
            <a:ext cx="1417320" cy="548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ight Arrow 32"/>
          <p:cNvSpPr/>
          <p:nvPr/>
        </p:nvSpPr>
        <p:spPr>
          <a:xfrm>
            <a:off x="877824" y="4645152"/>
            <a:ext cx="292608" cy="86868"/>
          </a:xfrm>
          <a:prstGeom prst="rightArrow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Left Arrow 33"/>
          <p:cNvSpPr/>
          <p:nvPr/>
        </p:nvSpPr>
        <p:spPr>
          <a:xfrm>
            <a:off x="877824" y="4777740"/>
            <a:ext cx="292608" cy="86868"/>
          </a:xfrm>
          <a:prstGeom prst="lef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261872" y="4608576"/>
            <a:ext cx="832104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DFÜ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148840" y="4197350"/>
            <a:ext cx="106984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2148840" y="4745990"/>
            <a:ext cx="106984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6080760" y="4206240"/>
            <a:ext cx="1417320" cy="548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227064" y="4352544"/>
            <a:ext cx="292608" cy="256032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6272784" y="4389120"/>
            <a:ext cx="201168" cy="77724"/>
          </a:xfrm>
          <a:prstGeom prst="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6295644" y="4507992"/>
            <a:ext cx="50292" cy="50292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400800" y="4507992"/>
            <a:ext cx="50292" cy="50292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611112" y="4334256"/>
            <a:ext cx="832104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Geräte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650992" y="4471670"/>
            <a:ext cx="429768" cy="177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3383280" y="3931920"/>
            <a:ext cx="2103120" cy="109728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3383280" y="3931920"/>
            <a:ext cx="2103120" cy="109728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2200" b="1">
                <a:solidFill>
                  <a:srgbClr val="FFFFFF"/>
                </a:solidFill>
                <a:latin typeface="Fira Sans"/>
              </a:rPr>
              <a:t>LIS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218688" y="395478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3218688" y="450342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3909060" y="3767328"/>
            <a:ext cx="1051560" cy="7315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5577840" y="4229100"/>
            <a:ext cx="73152" cy="50292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3474720" y="5120640"/>
            <a:ext cx="1920240" cy="7315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3514090" y="5193792"/>
            <a:ext cx="12700" cy="338328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ounded Rectangle 52"/>
          <p:cNvSpPr/>
          <p:nvPr/>
        </p:nvSpPr>
        <p:spPr>
          <a:xfrm>
            <a:off x="2743200" y="5532120"/>
            <a:ext cx="1554480" cy="5486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8DC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Hochdurchsatz</a:t>
            </a:r>
          </a:p>
        </p:txBody>
      </p:sp>
      <p:sp>
        <p:nvSpPr>
          <p:cNvPr id="54" name="Rectangle 53"/>
          <p:cNvSpPr/>
          <p:nvPr/>
        </p:nvSpPr>
        <p:spPr>
          <a:xfrm>
            <a:off x="5342890" y="5193792"/>
            <a:ext cx="12700" cy="338328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ounded Rectangle 54"/>
          <p:cNvSpPr/>
          <p:nvPr/>
        </p:nvSpPr>
        <p:spPr>
          <a:xfrm>
            <a:off x="4572000" y="5532120"/>
            <a:ext cx="1554480" cy="5486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76C8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Spezial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651760" y="6190488"/>
            <a:ext cx="36576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00" b="1" i="0">
                <a:solidFill>
                  <a:srgbClr val="D7E6F4"/>
                </a:solidFill>
                <a:latin typeface="Fira Sans"/>
              </a:rPr>
              <a:t>Fachliche Verarbeitung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601200" y="3977639"/>
            <a:ext cx="1645920" cy="1828800"/>
          </a:xfrm>
          <a:prstGeom prst="roundRect">
            <a:avLst/>
          </a:prstGeom>
          <a:solidFill>
            <a:srgbClr val="F4F6F8"/>
          </a:solidFill>
          <a:ln w="1587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9601200" y="3977639"/>
            <a:ext cx="1645920" cy="420624"/>
          </a:xfrm>
          <a:prstGeom prst="roundRect">
            <a:avLst/>
          </a:prstGeom>
          <a:solidFill>
            <a:srgbClr val="DFE4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LIS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784080" y="458114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ounded Rectangle 59"/>
          <p:cNvSpPr/>
          <p:nvPr/>
        </p:nvSpPr>
        <p:spPr>
          <a:xfrm>
            <a:off x="9784080" y="494690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ounded Rectangle 60"/>
          <p:cNvSpPr/>
          <p:nvPr/>
        </p:nvSpPr>
        <p:spPr>
          <a:xfrm>
            <a:off x="9784080" y="5312663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Rounded Rectangle 61"/>
          <p:cNvSpPr/>
          <p:nvPr/>
        </p:nvSpPr>
        <p:spPr>
          <a:xfrm>
            <a:off x="9144000" y="4343400"/>
            <a:ext cx="1645920" cy="1828800"/>
          </a:xfrm>
          <a:prstGeom prst="roundRect">
            <a:avLst/>
          </a:prstGeom>
          <a:solidFill>
            <a:srgbClr val="E6EFF8"/>
          </a:solidFill>
          <a:ln w="1587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ounded Rectangle 62"/>
          <p:cNvSpPr/>
          <p:nvPr/>
        </p:nvSpPr>
        <p:spPr>
          <a:xfrm>
            <a:off x="9144000" y="4343400"/>
            <a:ext cx="1645920" cy="420624"/>
          </a:xfrm>
          <a:prstGeom prst="roundRect">
            <a:avLst/>
          </a:prstGeom>
          <a:solidFill>
            <a:srgbClr val="C4D6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LIS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9326880" y="494690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Rounded Rectangle 64"/>
          <p:cNvSpPr/>
          <p:nvPr/>
        </p:nvSpPr>
        <p:spPr>
          <a:xfrm>
            <a:off x="9326880" y="531266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ounded Rectangle 65"/>
          <p:cNvSpPr/>
          <p:nvPr/>
        </p:nvSpPr>
        <p:spPr>
          <a:xfrm>
            <a:off x="9326880" y="5678424"/>
            <a:ext cx="1280160" cy="256032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C4D6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ectangle 66"/>
          <p:cNvSpPr/>
          <p:nvPr/>
        </p:nvSpPr>
        <p:spPr>
          <a:xfrm>
            <a:off x="9960610" y="2852928"/>
            <a:ext cx="12700" cy="1490472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9052560" y="5989319"/>
            <a:ext cx="219456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D7E6F4"/>
                </a:solidFill>
                <a:latin typeface="Fira Sans"/>
              </a:rPr>
              <a:t>weitere LIS</a:t>
            </a:r>
          </a:p>
        </p:txBody>
      </p:sp>
      <p:sp>
        <p:nvSpPr>
          <p:cNvPr id="69" name="Rectangle 68"/>
          <p:cNvSpPr/>
          <p:nvPr/>
        </p:nvSpPr>
        <p:spPr>
          <a:xfrm>
            <a:off x="6903720" y="6345936"/>
            <a:ext cx="73152" cy="201168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7132320" y="6300216"/>
            <a:ext cx="292608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150" b="0" i="0">
                <a:solidFill>
                  <a:srgbClr val="D7E6F4"/>
                </a:solidFill>
                <a:latin typeface="Fira Sans"/>
              </a:rPr>
              <a:t>Adapter-Schicht – je Schnittstelle eine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scaled="0" ang="162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Architektur der Modularisierung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896112"/>
            <a:ext cx="1060704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0" i="1">
                <a:solidFill>
                  <a:srgbClr val="D7E6F4"/>
                </a:solidFill>
                <a:latin typeface="Fira Sans"/>
              </a:rPr>
              <a:t>Gleiche fachlichen Schnitte – der Unterschied ist die Laufzeit- und Deployment-Grenze.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371600"/>
            <a:ext cx="4846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  <a:latin typeface="Fira Sans"/>
              </a:rPr>
              <a:t>Modularer Monolith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1682496"/>
            <a:ext cx="484632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50" b="0" i="0">
                <a:solidFill>
                  <a:srgbClr val="D7E6F4"/>
                </a:solidFill>
                <a:latin typeface="Fira Sans"/>
              </a:rPr>
              <a:t>1 Deployable · 1 Prozess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1371600"/>
            <a:ext cx="50292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800" b="1" i="0">
                <a:solidFill>
                  <a:srgbClr val="FFFFFF"/>
                </a:solidFill>
                <a:latin typeface="Fira Sans"/>
              </a:rPr>
              <a:t>Microservices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1682496"/>
            <a:ext cx="502920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50" b="0" i="0">
                <a:solidFill>
                  <a:srgbClr val="D7E6F4"/>
                </a:solidFill>
                <a:latin typeface="Fira Sans"/>
              </a:rPr>
              <a:t>N Deployables · N Prozesse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68680" y="2011680"/>
            <a:ext cx="4846320" cy="146304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2057400"/>
            <a:ext cx="182880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100" b="1" i="0">
                <a:solidFill>
                  <a:srgbClr val="D7E6F4"/>
                </a:solidFill>
                <a:latin typeface="Fira Sans"/>
              </a:rPr>
              <a:t>1 Container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257299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A</a:t>
            </a:r>
          </a:p>
        </p:txBody>
      </p:sp>
      <p:sp>
        <p:nvSpPr>
          <p:cNvPr id="15" name="Oval 14"/>
          <p:cNvSpPr/>
          <p:nvPr/>
        </p:nvSpPr>
        <p:spPr>
          <a:xfrm>
            <a:off x="1810511" y="2505456"/>
            <a:ext cx="128016" cy="128016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2674620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B</a:t>
            </a:r>
          </a:p>
        </p:txBody>
      </p:sp>
      <p:sp>
        <p:nvSpPr>
          <p:cNvPr id="17" name="Oval 16"/>
          <p:cNvSpPr/>
          <p:nvPr/>
        </p:nvSpPr>
        <p:spPr>
          <a:xfrm>
            <a:off x="3227832" y="2505456"/>
            <a:ext cx="128016" cy="128016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4091940" y="2395728"/>
            <a:ext cx="123444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0E2A47"/>
                </a:solidFill>
                <a:latin typeface="Fira Sans"/>
              </a:rPr>
              <a:t>Modul C</a:t>
            </a:r>
          </a:p>
        </p:txBody>
      </p:sp>
      <p:sp>
        <p:nvSpPr>
          <p:cNvPr id="19" name="Oval 18"/>
          <p:cNvSpPr/>
          <p:nvPr/>
        </p:nvSpPr>
        <p:spPr>
          <a:xfrm>
            <a:off x="4645152" y="2505456"/>
            <a:ext cx="128016" cy="128016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ight Arrow 19"/>
          <p:cNvSpPr/>
          <p:nvPr/>
        </p:nvSpPr>
        <p:spPr>
          <a:xfrm>
            <a:off x="2491740" y="2679192"/>
            <a:ext cx="182880" cy="164592"/>
          </a:xfrm>
          <a:prstGeom prst="righ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ight Arrow 20"/>
          <p:cNvSpPr/>
          <p:nvPr/>
        </p:nvSpPr>
        <p:spPr>
          <a:xfrm>
            <a:off x="3909060" y="2679192"/>
            <a:ext cx="182880" cy="164592"/>
          </a:xfrm>
          <a:prstGeom prst="right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163824"/>
            <a:ext cx="484632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D7E6F4"/>
                </a:solidFill>
                <a:latin typeface="Fira Sans"/>
              </a:rPr>
              <a:t>In-Process-Aufrufe · Nanosekunden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282950" y="3474720"/>
            <a:ext cx="17780" cy="18288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Can 23"/>
          <p:cNvSpPr/>
          <p:nvPr/>
        </p:nvSpPr>
        <p:spPr>
          <a:xfrm>
            <a:off x="2606040" y="3657600"/>
            <a:ext cx="1371600" cy="8686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4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8680" y="4581144"/>
            <a:ext cx="48463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1" i="0">
                <a:solidFill>
                  <a:srgbClr val="FFFFFF"/>
                </a:solidFill>
                <a:latin typeface="Fira Sans"/>
              </a:rPr>
              <a:t>1 geteilte Datenbank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92240" y="2011680"/>
            <a:ext cx="4846320" cy="237744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FFFFFF"/>
                </a:solidFill>
                <a:latin typeface="Fira Sans"/>
              </a:rPr>
              <a:t>Netzwerk-Grenze · HTTP / gRPC / Events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6249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58368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76656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A</a:t>
            </a:r>
          </a:p>
        </p:txBody>
      </p:sp>
      <p:sp>
        <p:nvSpPr>
          <p:cNvPr id="30" name="Oval 29"/>
          <p:cNvSpPr/>
          <p:nvPr/>
        </p:nvSpPr>
        <p:spPr>
          <a:xfrm>
            <a:off x="7214616" y="2761488"/>
            <a:ext cx="109728" cy="109728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726249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Can 31"/>
          <p:cNvSpPr/>
          <p:nvPr/>
        </p:nvSpPr>
        <p:spPr>
          <a:xfrm>
            <a:off x="688086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90841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822960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841248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B</a:t>
            </a:r>
          </a:p>
        </p:txBody>
      </p:sp>
      <p:sp>
        <p:nvSpPr>
          <p:cNvPr id="36" name="Oval 35"/>
          <p:cNvSpPr/>
          <p:nvPr/>
        </p:nvSpPr>
        <p:spPr>
          <a:xfrm>
            <a:off x="8860536" y="2761488"/>
            <a:ext cx="109728" cy="109728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890841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Can 37"/>
          <p:cNvSpPr/>
          <p:nvPr/>
        </p:nvSpPr>
        <p:spPr>
          <a:xfrm>
            <a:off x="852678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554335" y="2249424"/>
            <a:ext cx="13970" cy="146304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9875520" y="2395728"/>
            <a:ext cx="1371600" cy="1097280"/>
          </a:xfrm>
          <a:prstGeom prst="roundRect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10058400" y="2670048"/>
            <a:ext cx="1005840" cy="5669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250" b="1">
                <a:solidFill>
                  <a:srgbClr val="0E2A47"/>
                </a:solidFill>
                <a:latin typeface="Fira Sans"/>
              </a:rPr>
              <a:t>Svc C</a:t>
            </a:r>
          </a:p>
        </p:txBody>
      </p:sp>
      <p:sp>
        <p:nvSpPr>
          <p:cNvPr id="42" name="Oval 41"/>
          <p:cNvSpPr/>
          <p:nvPr/>
        </p:nvSpPr>
        <p:spPr>
          <a:xfrm>
            <a:off x="10506456" y="2761488"/>
            <a:ext cx="109728" cy="109728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10554335" y="3493008"/>
            <a:ext cx="13970" cy="13716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Can 43"/>
          <p:cNvSpPr/>
          <p:nvPr/>
        </p:nvSpPr>
        <p:spPr>
          <a:xfrm>
            <a:off x="10172700" y="3630168"/>
            <a:ext cx="777240" cy="640080"/>
          </a:xfrm>
          <a:prstGeom prst="can">
            <a:avLst/>
          </a:prstGeom>
          <a:solidFill>
            <a:srgbClr val="FFFFFF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0E2A47"/>
                </a:solidFill>
                <a:latin typeface="Fira Sans"/>
              </a:rPr>
              <a:t>DB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92240" y="4325112"/>
            <a:ext cx="48463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1" i="0">
                <a:solidFill>
                  <a:srgbClr val="FFFFFF"/>
                </a:solidFill>
                <a:latin typeface="Fira Sans"/>
              </a:rPr>
              <a:t>Datenbank je Service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074410" y="1417320"/>
            <a:ext cx="12700" cy="320040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5797296" y="2788920"/>
            <a:ext cx="566928" cy="420624"/>
          </a:xfrm>
          <a:prstGeom prst="ellipse">
            <a:avLst/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300" b="1">
                <a:solidFill>
                  <a:srgbClr val="FFFFFF"/>
                </a:solidFill>
                <a:latin typeface="Fira Sans"/>
              </a:rPr>
              <a:t>vs.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189220" y="5029200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Skalierung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86000" y="5010912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als Ganzes (mehr Replicas)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59168" y="5010912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je Service gezielt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189220" y="5330952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Datenhaltung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286000" y="5312664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1 geteilte DB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59168" y="5312664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DB je Service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189220" y="5632704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Deployment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286000" y="5614416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gemeinsam, 1 Pipeline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59168" y="5614416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unabhängig je Service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5189220" y="5934456"/>
            <a:ext cx="1783080" cy="256032"/>
          </a:xfrm>
          <a:prstGeom prst="roundRect">
            <a:avLst/>
          </a:prstGeom>
          <a:noFill/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8100" rIns="38100" tIns="12700" bIns="12700"/>
          <a:lstStyle/>
          <a:p>
            <a:pPr algn="ctr"/>
            <a:r>
              <a:rPr sz="1100" b="1">
                <a:solidFill>
                  <a:srgbClr val="D7E6F4"/>
                </a:solidFill>
                <a:latin typeface="Fira Sans"/>
              </a:rPr>
              <a:t>Konsistenz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286000" y="5916168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200" b="0" i="0">
                <a:solidFill>
                  <a:srgbClr val="FFFFFF"/>
                </a:solidFill>
                <a:latin typeface="Fira Sans"/>
              </a:rPr>
              <a:t>ACID, lokal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59168" y="5916168"/>
            <a:ext cx="28346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Fira Sans"/>
              </a:rPr>
              <a:t>eventual / Saga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gradFill rotWithShape="1">
            <a:gsLst>
              <a:gs pos="0">
                <a:srgbClr val="28DCAA"/>
              </a:gs>
              <a:gs pos="100000">
                <a:srgbClr val="006EC7"/>
              </a:gs>
            </a:gsLst>
            <a:lin scaled="0" ang="162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Zustand oder Ereignis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1874520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70432" y="1783080"/>
            <a:ext cx="420624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1" i="0">
                <a:solidFill>
                  <a:srgbClr val="FFFFFF"/>
                </a:solidFill>
                <a:latin typeface="Fira Sans"/>
              </a:rPr>
              <a:t>Eventstream = einzige Quelle der Wahrheit</a:t>
            </a:r>
          </a:p>
        </p:txBody>
      </p:sp>
      <p:sp>
        <p:nvSpPr>
          <p:cNvPr id="9" name="Rectangle 8"/>
          <p:cNvSpPr/>
          <p:nvPr/>
        </p:nvSpPr>
        <p:spPr>
          <a:xfrm>
            <a:off x="868680" y="2423160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70432" y="2331720"/>
            <a:ext cx="420624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0" i="0">
                <a:solidFill>
                  <a:srgbClr val="FFFFFF"/>
                </a:solidFill>
                <a:latin typeface="Fira Sans"/>
              </a:rPr>
              <a:t>kann nicht überschrieben werden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68680" y="2971800"/>
            <a:ext cx="128016" cy="1280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70432" y="2880360"/>
            <a:ext cx="420624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0" i="0">
                <a:solidFill>
                  <a:srgbClr val="FFFFFF"/>
                </a:solidFill>
                <a:latin typeface="Fira Sans"/>
              </a:rPr>
              <a:t>vollständige 3D-Sicht auf Maschine / Strang</a:t>
            </a:r>
          </a:p>
        </p:txBody>
      </p:sp>
      <p:sp>
        <p:nvSpPr>
          <p:cNvPr id="13" name="Oval 12"/>
          <p:cNvSpPr/>
          <p:nvPr/>
        </p:nvSpPr>
        <p:spPr>
          <a:xfrm>
            <a:off x="603504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615391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 rot="2700000">
            <a:off x="665500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394960" y="2798064"/>
            <a:ext cx="210312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Gruppen-Reporting</a:t>
            </a:r>
          </a:p>
        </p:txBody>
      </p:sp>
      <p:sp>
        <p:nvSpPr>
          <p:cNvPr id="17" name="Oval 16"/>
          <p:cNvSpPr/>
          <p:nvPr/>
        </p:nvSpPr>
        <p:spPr>
          <a:xfrm>
            <a:off x="822960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834847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 rot="2700000">
            <a:off x="884956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589520" y="2798064"/>
            <a:ext cx="210312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Optimierung der Auslastung</a:t>
            </a:r>
          </a:p>
        </p:txBody>
      </p:sp>
      <p:sp>
        <p:nvSpPr>
          <p:cNvPr id="21" name="Oval 20"/>
          <p:cNvSpPr/>
          <p:nvPr/>
        </p:nvSpPr>
        <p:spPr>
          <a:xfrm>
            <a:off x="10149840" y="1828800"/>
            <a:ext cx="822960" cy="822960"/>
          </a:xfrm>
          <a:prstGeom prst="ellipse">
            <a:avLst/>
          </a:prstGeom>
          <a:solidFill>
            <a:srgbClr val="FFFFFF"/>
          </a:solidFill>
          <a:ln w="508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268712" y="1938528"/>
            <a:ext cx="155448" cy="118872"/>
          </a:xfrm>
          <a:prstGeom prst="ellipse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 rot="2700000">
            <a:off x="10769803" y="2599639"/>
            <a:ext cx="438912" cy="13716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692640" y="2798064"/>
            <a:ext cx="173736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Abrechnungen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914400" y="4069080"/>
            <a:ext cx="10360152" cy="420624"/>
          </a:xfrm>
          <a:prstGeom prst="rightArrow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166360" y="4105656"/>
            <a:ext cx="1828800" cy="3474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400" b="1" i="0">
                <a:solidFill>
                  <a:srgbClr val="FFFFFF"/>
                </a:solidFill>
                <a:latin typeface="Fira Sans"/>
              </a:rPr>
              <a:t>Eventstream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44017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63473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10554970" y="2651760"/>
            <a:ext cx="12700" cy="141732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49808" y="5486400"/>
            <a:ext cx="457200" cy="457200"/>
          </a:xfrm>
          <a:prstGeom prst="ellipse">
            <a:avLst/>
          </a:prstGeom>
          <a:solidFill>
            <a:srgbClr val="E6EFF8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10981944" y="5486400"/>
            <a:ext cx="457200" cy="457200"/>
          </a:xfrm>
          <a:prstGeom prst="ellipse">
            <a:avLst/>
          </a:prstGeom>
          <a:solidFill>
            <a:srgbClr val="E6EFF8"/>
          </a:solidFill>
          <a:ln w="12700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914400" y="5577840"/>
            <a:ext cx="10360152" cy="274320"/>
          </a:xfrm>
          <a:prstGeom prst="roundRect">
            <a:avLst/>
          </a:prstGeom>
          <a:solidFill>
            <a:srgbClr val="E6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4983480" y="4754880"/>
            <a:ext cx="2240280" cy="1371600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257800" y="4956048"/>
            <a:ext cx="1691640" cy="292608"/>
          </a:xfrm>
          <a:prstGeom prst="roundRect">
            <a:avLst/>
          </a:prstGeom>
          <a:solidFill>
            <a:srgbClr val="344E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5303520" y="5431536"/>
            <a:ext cx="137160" cy="137160"/>
          </a:xfrm>
          <a:prstGeom prst="ellipse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5532120" y="5431536"/>
            <a:ext cx="137160" cy="13716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4965192" y="5559552"/>
            <a:ext cx="128016" cy="310896"/>
          </a:xfrm>
          <a:prstGeom prst="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7114032" y="5559552"/>
            <a:ext cx="128016" cy="310896"/>
          </a:xfrm>
          <a:prstGeom prst="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13167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132943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12984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18196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183235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18013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232257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233527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230428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282549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283819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ounded Rectangle 49"/>
          <p:cNvSpPr/>
          <p:nvPr/>
        </p:nvSpPr>
        <p:spPr>
          <a:xfrm>
            <a:off x="280720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ounded Rectangle 50"/>
          <p:cNvSpPr/>
          <p:nvPr/>
        </p:nvSpPr>
        <p:spPr>
          <a:xfrm>
            <a:off x="33284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ounded Rectangle 51"/>
          <p:cNvSpPr/>
          <p:nvPr/>
        </p:nvSpPr>
        <p:spPr>
          <a:xfrm>
            <a:off x="334111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ounded Rectangle 52"/>
          <p:cNvSpPr/>
          <p:nvPr/>
        </p:nvSpPr>
        <p:spPr>
          <a:xfrm>
            <a:off x="33101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ounded Rectangle 53"/>
          <p:cNvSpPr/>
          <p:nvPr/>
        </p:nvSpPr>
        <p:spPr>
          <a:xfrm>
            <a:off x="38313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ounded Rectangle 54"/>
          <p:cNvSpPr/>
          <p:nvPr/>
        </p:nvSpPr>
        <p:spPr>
          <a:xfrm>
            <a:off x="384403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ounded Rectangle 55"/>
          <p:cNvSpPr/>
          <p:nvPr/>
        </p:nvSpPr>
        <p:spPr>
          <a:xfrm>
            <a:off x="38130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ounded Rectangle 56"/>
          <p:cNvSpPr/>
          <p:nvPr/>
        </p:nvSpPr>
        <p:spPr>
          <a:xfrm>
            <a:off x="43342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434695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ounded Rectangle 58"/>
          <p:cNvSpPr/>
          <p:nvPr/>
        </p:nvSpPr>
        <p:spPr>
          <a:xfrm>
            <a:off x="43159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ounded Rectangle 59"/>
          <p:cNvSpPr/>
          <p:nvPr/>
        </p:nvSpPr>
        <p:spPr>
          <a:xfrm>
            <a:off x="74432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ounded Rectangle 60"/>
          <p:cNvSpPr/>
          <p:nvPr/>
        </p:nvSpPr>
        <p:spPr>
          <a:xfrm>
            <a:off x="745591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Rounded Rectangle 61"/>
          <p:cNvSpPr/>
          <p:nvPr/>
        </p:nvSpPr>
        <p:spPr>
          <a:xfrm>
            <a:off x="74249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ounded Rectangle 62"/>
          <p:cNvSpPr/>
          <p:nvPr/>
        </p:nvSpPr>
        <p:spPr>
          <a:xfrm>
            <a:off x="794613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795883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Rounded Rectangle 64"/>
          <p:cNvSpPr/>
          <p:nvPr/>
        </p:nvSpPr>
        <p:spPr>
          <a:xfrm>
            <a:off x="792784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ounded Rectangle 65"/>
          <p:cNvSpPr/>
          <p:nvPr/>
        </p:nvSpPr>
        <p:spPr>
          <a:xfrm>
            <a:off x="844905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ounded Rectangle 66"/>
          <p:cNvSpPr/>
          <p:nvPr/>
        </p:nvSpPr>
        <p:spPr>
          <a:xfrm>
            <a:off x="846175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Rounded Rectangle 67"/>
          <p:cNvSpPr/>
          <p:nvPr/>
        </p:nvSpPr>
        <p:spPr>
          <a:xfrm>
            <a:off x="843076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Rounded Rectangle 68"/>
          <p:cNvSpPr/>
          <p:nvPr/>
        </p:nvSpPr>
        <p:spPr>
          <a:xfrm>
            <a:off x="895197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Rounded Rectangle 69"/>
          <p:cNvSpPr/>
          <p:nvPr/>
        </p:nvSpPr>
        <p:spPr>
          <a:xfrm>
            <a:off x="8964676" y="5349240"/>
            <a:ext cx="175768" cy="228600"/>
          </a:xfrm>
          <a:prstGeom prst="round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ounded Rectangle 70"/>
          <p:cNvSpPr/>
          <p:nvPr/>
        </p:nvSpPr>
        <p:spPr>
          <a:xfrm>
            <a:off x="893368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ounded Rectangle 71"/>
          <p:cNvSpPr/>
          <p:nvPr/>
        </p:nvSpPr>
        <p:spPr>
          <a:xfrm>
            <a:off x="945489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ounded Rectangle 72"/>
          <p:cNvSpPr/>
          <p:nvPr/>
        </p:nvSpPr>
        <p:spPr>
          <a:xfrm>
            <a:off x="9467596" y="5349240"/>
            <a:ext cx="175768" cy="228600"/>
          </a:xfrm>
          <a:prstGeom prst="round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Rounded Rectangle 73"/>
          <p:cNvSpPr/>
          <p:nvPr/>
        </p:nvSpPr>
        <p:spPr>
          <a:xfrm>
            <a:off x="943660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Rounded Rectangle 74"/>
          <p:cNvSpPr/>
          <p:nvPr/>
        </p:nvSpPr>
        <p:spPr>
          <a:xfrm>
            <a:off x="9957816" y="5029200"/>
            <a:ext cx="201168" cy="548640"/>
          </a:xfrm>
          <a:prstGeom prst="roundRect">
            <a:avLst/>
          </a:prstGeom>
          <a:solidFill>
            <a:srgbClr val="E6EFF8"/>
          </a:solidFill>
          <a:ln w="952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Rounded Rectangle 75"/>
          <p:cNvSpPr/>
          <p:nvPr/>
        </p:nvSpPr>
        <p:spPr>
          <a:xfrm>
            <a:off x="9970516" y="5349240"/>
            <a:ext cx="175768" cy="228600"/>
          </a:xfrm>
          <a:prstGeom prst="round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Rounded Rectangle 76"/>
          <p:cNvSpPr/>
          <p:nvPr/>
        </p:nvSpPr>
        <p:spPr>
          <a:xfrm>
            <a:off x="9939528" y="4974336"/>
            <a:ext cx="237744" cy="109728"/>
          </a:xfrm>
          <a:prstGeom prst="roundRect">
            <a:avLst/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ectangle 77"/>
          <p:cNvSpPr/>
          <p:nvPr/>
        </p:nvSpPr>
        <p:spPr>
          <a:xfrm>
            <a:off x="14122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13716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Rectangle 79"/>
          <p:cNvSpPr/>
          <p:nvPr/>
        </p:nvSpPr>
        <p:spPr>
          <a:xfrm>
            <a:off x="19151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18745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Rectangle 81"/>
          <p:cNvSpPr/>
          <p:nvPr/>
        </p:nvSpPr>
        <p:spPr>
          <a:xfrm>
            <a:off x="241808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237744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Rectangle 83"/>
          <p:cNvSpPr/>
          <p:nvPr/>
        </p:nvSpPr>
        <p:spPr>
          <a:xfrm>
            <a:off x="292100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288036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Rectangle 85"/>
          <p:cNvSpPr/>
          <p:nvPr/>
        </p:nvSpPr>
        <p:spPr>
          <a:xfrm>
            <a:off x="34239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33832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Rectangle 87"/>
          <p:cNvSpPr/>
          <p:nvPr/>
        </p:nvSpPr>
        <p:spPr>
          <a:xfrm>
            <a:off x="39268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38862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Rectangle 89"/>
          <p:cNvSpPr/>
          <p:nvPr/>
        </p:nvSpPr>
        <p:spPr>
          <a:xfrm>
            <a:off x="44297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43891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Rectangle 91"/>
          <p:cNvSpPr/>
          <p:nvPr/>
        </p:nvSpPr>
        <p:spPr>
          <a:xfrm>
            <a:off x="75387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4980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Rectangle 93"/>
          <p:cNvSpPr/>
          <p:nvPr/>
        </p:nvSpPr>
        <p:spPr>
          <a:xfrm>
            <a:off x="804164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800100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Rectangle 95"/>
          <p:cNvSpPr/>
          <p:nvPr/>
        </p:nvSpPr>
        <p:spPr>
          <a:xfrm>
            <a:off x="854456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50392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Rectangle 97"/>
          <p:cNvSpPr/>
          <p:nvPr/>
        </p:nvSpPr>
        <p:spPr>
          <a:xfrm>
            <a:off x="904748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900684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Rectangle 99"/>
          <p:cNvSpPr/>
          <p:nvPr/>
        </p:nvSpPr>
        <p:spPr>
          <a:xfrm>
            <a:off x="955040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50976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Rectangle 101"/>
          <p:cNvSpPr/>
          <p:nvPr/>
        </p:nvSpPr>
        <p:spPr>
          <a:xfrm>
            <a:off x="10053320" y="4489704"/>
            <a:ext cx="10160" cy="539496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10012680" y="4233672"/>
            <a:ext cx="91440" cy="91440"/>
          </a:xfrm>
          <a:prstGeom prst="ellipse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78</Words>
  <Application>Microsoft Macintosh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Fira Sans</vt:lpstr>
      <vt:lpstr>Fira Sans Condensed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Microsoft Office User</cp:lastModifiedBy>
  <cp:revision>2</cp:revision>
  <dcterms:created xsi:type="dcterms:W3CDTF">2013-01-27T09:14:16Z</dcterms:created>
  <dcterms:modified xsi:type="dcterms:W3CDTF">2026-06-13T08:53:32Z</dcterms:modified>
  <cp:category/>
</cp:coreProperties>
</file>