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to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edit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Mast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er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title </a:t>
            </a: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A7FFD68-3827-4C2A-9F2E-D610C4C9FDD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B03FE79-208B-4FC5-AAB5-1E0E737CD4A7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1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algn="l" defTabSz="457200"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457200"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914400"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371600"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828800"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286000"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743200"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2E3E9F1-FE97-47A3-93FE-60D825A8B53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B7475FA-0028-4552-B043-3724909CA87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 vert="eaVert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6AA7157-E3A2-4C60-9DBD-3AB3E22022B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0F47B5C-004A-463F-A105-AA178A5DC7E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000" b="1" u="none" strike="noStrike" cap="all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  <a:def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0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CF4EE34-DB7F-4D89-8CC0-8C7B3D64976B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47BD3FE-320A-4053-8595-601548620DC1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9E52DA9-A60A-4175-9FDF-C2AEC494F6B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F8D1EDE-4B94-448D-9785-A92B7992A94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D3511FC-43CA-4602-8BA1-D2DE85CBEAA3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 defTabSz="457200">
              <a:buNone/>
              <a:def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ctr" defTabSz="457200"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 defTabSz="457200"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343080" indent="-343080" algn="l" defTabSz="457200"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algn="l" defTabSz="457200"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algn="l" defTabSz="457200"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algn="l" defTabSz="457200"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algn="l" defTabSz="457200"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2" name="TextBox 2"/>
          <p:cNvSpPr/>
          <p:nvPr/>
        </p:nvSpPr>
        <p:spPr>
          <a:xfrm>
            <a:off x="868680" y="292680"/>
            <a:ext cx="73148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250" b="1" u="none" spc="241" strike="noStrike">
                <a:solidFill>
                  <a:srgbClr val="C0492F"/>
                </a:solidFill>
                <a:effectLst/>
                <a:uFillTx/>
                <a:latin typeface="Calibri"/>
              </a:rPr>
              <a:t>INTEGRATION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TextBox 3"/>
          <p:cNvSpPr/>
          <p:nvPr/>
        </p:nvSpPr>
        <p:spPr>
          <a:xfrm>
            <a:off x="868680" y="567000"/>
            <a:ext cx="10515240" cy="78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Grenzen der Vault-Integration</a:t>
            </a:r>
            <a:br>
              <a:rPr sz="3100"/>
            </a:br>
            <a:r>
              <a:rPr lang="en-US" sz="16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Beispiel Mischauftrag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Rectangle 4"/>
          <p:cNvSpPr/>
          <p:nvPr/>
        </p:nvSpPr>
        <p:spPr>
          <a:xfrm>
            <a:off x="868680" y="1405440"/>
            <a:ext cx="548280" cy="504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5760" rIns="90000" bIns="5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5" name="Rectangle 5"/>
          <p:cNvSpPr/>
          <p:nvPr/>
        </p:nvSpPr>
        <p:spPr>
          <a:xfrm>
            <a:off x="868680" y="208476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6" name="TextBox 6"/>
          <p:cNvSpPr/>
          <p:nvPr/>
        </p:nvSpPr>
        <p:spPr>
          <a:xfrm>
            <a:off x="1170360" y="2011680"/>
            <a:ext cx="4114440" cy="27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650" b="1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Middleware kann den Kern nicht ändern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Rectangle 7"/>
          <p:cNvSpPr/>
          <p:nvPr/>
        </p:nvSpPr>
        <p:spPr>
          <a:xfrm>
            <a:off x="868680" y="277056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8" name="TextBox 8"/>
          <p:cNvSpPr/>
          <p:nvPr/>
        </p:nvSpPr>
        <p:spPr>
          <a:xfrm>
            <a:off x="1170360" y="2697480"/>
            <a:ext cx="4114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1:n geht nur als Schattenmodell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Box 9"/>
          <p:cNvSpPr/>
          <p:nvPr/>
        </p:nvSpPr>
        <p:spPr>
          <a:xfrm>
            <a:off x="1170360" y="3008520"/>
            <a:ext cx="41144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250" b="0" i="1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aufwändig · fragil · fehleranfällig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Rectangle 10"/>
          <p:cNvSpPr/>
          <p:nvPr/>
        </p:nvSpPr>
        <p:spPr>
          <a:xfrm>
            <a:off x="868680" y="3684960"/>
            <a:ext cx="127800" cy="1278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1" name="TextBox 11"/>
          <p:cNvSpPr/>
          <p:nvPr/>
        </p:nvSpPr>
        <p:spPr>
          <a:xfrm>
            <a:off x="1170360" y="3611880"/>
            <a:ext cx="4114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die Fachwahrheit verlässt den Kern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Rectangle 12"/>
          <p:cNvSpPr/>
          <p:nvPr/>
        </p:nvSpPr>
        <p:spPr>
          <a:xfrm>
            <a:off x="868680" y="4526280"/>
            <a:ext cx="456840" cy="4392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20" rIns="90000" bIns="-7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3" name="TextBox 13"/>
          <p:cNvSpPr/>
          <p:nvPr/>
        </p:nvSpPr>
        <p:spPr>
          <a:xfrm>
            <a:off x="868680" y="4681800"/>
            <a:ext cx="443448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19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Die Schattenbuchhaltung wird zum Single Point of Truth – nicht Vault.</a:t>
            </a:r>
            <a:endParaRPr lang="de-DE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TextBox 14"/>
          <p:cNvSpPr/>
          <p:nvPr/>
        </p:nvSpPr>
        <p:spPr>
          <a:xfrm>
            <a:off x="868680" y="5897880"/>
            <a:ext cx="443448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350" b="0" i="1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Genau die Rolle, die Vault halten müsste.</a:t>
            </a:r>
            <a:endParaRPr lang="de-DE" sz="13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Rounded Rectangle 15"/>
          <p:cNvSpPr/>
          <p:nvPr/>
        </p:nvSpPr>
        <p:spPr>
          <a:xfrm>
            <a:off x="5715000" y="1440000"/>
            <a:ext cx="5394600" cy="4914720"/>
          </a:xfrm>
          <a:prstGeom prst="roundRect">
            <a:avLst>
              <a:gd name="adj" fmla="val 16667"/>
            </a:avLst>
          </a:prstGeom>
          <a:solidFill>
            <a:srgbClr val="F4F6F8"/>
          </a:solidFill>
          <a:ln w="1905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6" name="TextBox 16"/>
          <p:cNvSpPr/>
          <p:nvPr/>
        </p:nvSpPr>
        <p:spPr>
          <a:xfrm>
            <a:off x="6061320" y="1638720"/>
            <a:ext cx="4845960" cy="20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defTabSz="457200">
              <a:lnSpc>
                <a:spcPct val="110000"/>
              </a:lnSpc>
            </a:pPr>
            <a:r>
              <a:rPr lang="en-US" sz="125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Auftragseingang wird zur Buchungmagie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Rounded Rectangle 17"/>
          <p:cNvSpPr/>
          <p:nvPr/>
        </p:nvSpPr>
        <p:spPr>
          <a:xfrm>
            <a:off x="6499080" y="1986120"/>
            <a:ext cx="2468520" cy="4384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0760" tIns="12600" rIns="507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250" b="1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Mischauftrag (1:n)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Rounded Rectangle 19"/>
          <p:cNvSpPr/>
          <p:nvPr/>
        </p:nvSpPr>
        <p:spPr>
          <a:xfrm>
            <a:off x="6535080" y="2699280"/>
            <a:ext cx="2468520" cy="4568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0760" tIns="12600" rIns="507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Altes LIS  ·  nimmt 1:n an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Rounded Rectangle 22"/>
          <p:cNvSpPr/>
          <p:nvPr/>
        </p:nvSpPr>
        <p:spPr>
          <a:xfrm>
            <a:off x="6397920" y="3466800"/>
            <a:ext cx="2742840" cy="601200"/>
          </a:xfrm>
          <a:prstGeom prst="roundRect">
            <a:avLst>
              <a:gd name="adj" fmla="val 16667"/>
            </a:avLst>
          </a:prstGeom>
          <a:solidFill>
            <a:srgbClr val="F6E5DF"/>
          </a:solidFill>
          <a:ln w="25400">
            <a:solidFill>
              <a:srgbClr val="C0492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0" name="TextBox 23"/>
          <p:cNvSpPr/>
          <p:nvPr/>
        </p:nvSpPr>
        <p:spPr>
          <a:xfrm>
            <a:off x="6397920" y="3558960"/>
            <a:ext cx="2742840" cy="21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1300" b="1" u="none" strike="noStrike">
                <a:solidFill>
                  <a:srgbClr val="C0492F"/>
                </a:solidFill>
                <a:effectLst/>
                <a:uFillTx/>
                <a:latin typeface="Calibri"/>
              </a:rPr>
              <a:t>Schattenbuchhaltung / Metadaten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Box 24"/>
          <p:cNvSpPr/>
          <p:nvPr/>
        </p:nvSpPr>
        <p:spPr>
          <a:xfrm>
            <a:off x="6397920" y="3790800"/>
            <a:ext cx="2742840" cy="20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Mapping  1 ↔ 3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5-Point Star 25"/>
          <p:cNvSpPr/>
          <p:nvPr/>
        </p:nvSpPr>
        <p:spPr>
          <a:xfrm>
            <a:off x="10396800" y="4187880"/>
            <a:ext cx="456840" cy="45684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3" name="TextBox 26"/>
          <p:cNvSpPr/>
          <p:nvPr/>
        </p:nvSpPr>
        <p:spPr>
          <a:xfrm>
            <a:off x="8778240" y="4663440"/>
            <a:ext cx="159984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algn="r" defTabSz="457200">
              <a:lnSpc>
                <a:spcPct val="110000"/>
              </a:lnSpc>
            </a:pPr>
            <a:r>
              <a:rPr lang="en-US" sz="1050" b="1" u="none" strike="noStrike">
                <a:solidFill>
                  <a:srgbClr val="C0492F"/>
                </a:solidFill>
                <a:effectLst/>
                <a:uFillTx/>
                <a:latin typeface="Calibri"/>
              </a:rPr>
              <a:t>Single Point of Truth</a:t>
            </a:r>
            <a:endParaRPr lang="de-DE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Down Arrow 27"/>
          <p:cNvSpPr/>
          <p:nvPr/>
        </p:nvSpPr>
        <p:spPr>
          <a:xfrm>
            <a:off x="7597080" y="4162320"/>
            <a:ext cx="200880" cy="2372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A93A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5" name="TextBox 28"/>
          <p:cNvSpPr/>
          <p:nvPr/>
        </p:nvSpPr>
        <p:spPr>
          <a:xfrm>
            <a:off x="7790760" y="4827960"/>
            <a:ext cx="146268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10000"/>
              </a:lnSpc>
            </a:pPr>
            <a:r>
              <a:rPr lang="en-US" sz="1100" b="0" i="1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1 → 3, Vault-kompatibel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Rounded Rectangle 29"/>
          <p:cNvSpPr/>
          <p:nvPr/>
        </p:nvSpPr>
        <p:spPr>
          <a:xfrm>
            <a:off x="6355080" y="5102280"/>
            <a:ext cx="2468520" cy="74952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7" name="TextBox 30"/>
          <p:cNvSpPr/>
          <p:nvPr/>
        </p:nvSpPr>
        <p:spPr>
          <a:xfrm>
            <a:off x="6355080" y="5193360"/>
            <a:ext cx="2468520" cy="21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Vault  ·  1:1  ·  Speicher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Rounded Rectangle 31"/>
          <p:cNvSpPr/>
          <p:nvPr/>
        </p:nvSpPr>
        <p:spPr>
          <a:xfrm>
            <a:off x="6602040" y="5468040"/>
            <a:ext cx="566640" cy="273960"/>
          </a:xfrm>
          <a:prstGeom prst="roundRect">
            <a:avLst>
              <a:gd name="adj" fmla="val 16667"/>
            </a:avLst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9" name="TextBox 32"/>
          <p:cNvSpPr/>
          <p:nvPr/>
        </p:nvSpPr>
        <p:spPr>
          <a:xfrm>
            <a:off x="6602040" y="5504040"/>
            <a:ext cx="5666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Rec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Rounded Rectangle 33"/>
          <p:cNvSpPr/>
          <p:nvPr/>
        </p:nvSpPr>
        <p:spPr>
          <a:xfrm>
            <a:off x="7315200" y="5468040"/>
            <a:ext cx="566640" cy="273960"/>
          </a:xfrm>
          <a:prstGeom prst="roundRect">
            <a:avLst>
              <a:gd name="adj" fmla="val 16667"/>
            </a:avLst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1" name="TextBox 34"/>
          <p:cNvSpPr/>
          <p:nvPr/>
        </p:nvSpPr>
        <p:spPr>
          <a:xfrm>
            <a:off x="7315200" y="5468040"/>
            <a:ext cx="5666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Rec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Rounded Rectangle 35"/>
          <p:cNvSpPr/>
          <p:nvPr/>
        </p:nvSpPr>
        <p:spPr>
          <a:xfrm>
            <a:off x="8028360" y="5468040"/>
            <a:ext cx="566640" cy="273960"/>
          </a:xfrm>
          <a:prstGeom prst="roundRect">
            <a:avLst>
              <a:gd name="adj" fmla="val 16667"/>
            </a:avLst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3" name="TextBox 36"/>
          <p:cNvSpPr/>
          <p:nvPr/>
        </p:nvSpPr>
        <p:spPr>
          <a:xfrm>
            <a:off x="8028360" y="5468040"/>
            <a:ext cx="5666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10000"/>
              </a:lnSpc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Rec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5-Point Star 37"/>
          <p:cNvSpPr/>
          <p:nvPr/>
        </p:nvSpPr>
        <p:spPr>
          <a:xfrm>
            <a:off x="10433160" y="5230440"/>
            <a:ext cx="402120" cy="40212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5" name="Rectangle 38"/>
          <p:cNvSpPr/>
          <p:nvPr/>
        </p:nvSpPr>
        <p:spPr>
          <a:xfrm rot="1200000">
            <a:off x="10414800" y="5412960"/>
            <a:ext cx="438480" cy="2520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9440" rIns="90000" bIns="-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6" name="TextBox 39"/>
          <p:cNvSpPr/>
          <p:nvPr/>
        </p:nvSpPr>
        <p:spPr>
          <a:xfrm>
            <a:off x="8869680" y="5212080"/>
            <a:ext cx="150840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spAutoFit/>
          </a:bodyPr>
          <a:p>
            <a:pPr algn="r" defTabSz="457200">
              <a:lnSpc>
                <a:spcPct val="110000"/>
              </a:lnSpc>
            </a:pPr>
            <a:r>
              <a:rPr lang="en-US" sz="100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müsste hier liegen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Down Arrow 1"/>
          <p:cNvSpPr/>
          <p:nvPr/>
        </p:nvSpPr>
        <p:spPr>
          <a:xfrm>
            <a:off x="7633080" y="2434680"/>
            <a:ext cx="200880" cy="2372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A93A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8" name="Down Arrow 2"/>
          <p:cNvSpPr/>
          <p:nvPr/>
        </p:nvSpPr>
        <p:spPr>
          <a:xfrm>
            <a:off x="7633080" y="3190680"/>
            <a:ext cx="200880" cy="2372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A93A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1"/>
          <p:cNvSpPr/>
          <p:nvPr/>
        </p:nvSpPr>
        <p:spPr>
          <a:xfrm>
            <a:off x="0" y="0"/>
            <a:ext cx="12191040" cy="685728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0" name="TextBox 2"/>
          <p:cNvSpPr/>
          <p:nvPr/>
        </p:nvSpPr>
        <p:spPr>
          <a:xfrm>
            <a:off x="868680" y="356760"/>
            <a:ext cx="7314480" cy="19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50" b="1" u="none" spc="241" strike="noStrike">
                <a:solidFill>
                  <a:srgbClr val="C0492F"/>
                </a:solidFill>
                <a:effectLst/>
                <a:uFillTx/>
                <a:latin typeface="Calibri"/>
              </a:rPr>
              <a:t>Komplexität konsequent reduzieren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TextBox 3"/>
          <p:cNvSpPr/>
          <p:nvPr/>
        </p:nvSpPr>
        <p:spPr>
          <a:xfrm>
            <a:off x="868680" y="718560"/>
            <a:ext cx="10057680" cy="47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Modularisierung – das Bauprinzip moderner SW Architektur</a:t>
            </a:r>
            <a:endParaRPr lang="de-DE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Rectangle 4"/>
          <p:cNvSpPr/>
          <p:nvPr/>
        </p:nvSpPr>
        <p:spPr>
          <a:xfrm>
            <a:off x="868680" y="1225440"/>
            <a:ext cx="547920" cy="500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5760" rIns="90000" bIns="5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3" name="Rounded Rectangle 5"/>
          <p:cNvSpPr/>
          <p:nvPr/>
        </p:nvSpPr>
        <p:spPr>
          <a:xfrm>
            <a:off x="3406320" y="1371600"/>
            <a:ext cx="1873800" cy="11422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4" name="TextBox 6"/>
          <p:cNvSpPr/>
          <p:nvPr/>
        </p:nvSpPr>
        <p:spPr>
          <a:xfrm>
            <a:off x="3406320" y="2148840"/>
            <a:ext cx="18738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Steuerung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Rounded Rectangle 7"/>
          <p:cNvSpPr/>
          <p:nvPr/>
        </p:nvSpPr>
        <p:spPr>
          <a:xfrm>
            <a:off x="5418000" y="1371600"/>
            <a:ext cx="1873800" cy="11422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6" name="TextBox 8"/>
          <p:cNvSpPr/>
          <p:nvPr/>
        </p:nvSpPr>
        <p:spPr>
          <a:xfrm>
            <a:off x="5418000" y="2148840"/>
            <a:ext cx="18738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Reporting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Rounded Rectangle 9"/>
          <p:cNvSpPr/>
          <p:nvPr/>
        </p:nvSpPr>
        <p:spPr>
          <a:xfrm>
            <a:off x="7429680" y="1371600"/>
            <a:ext cx="1873800" cy="11422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5875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8" name="TextBox 10"/>
          <p:cNvSpPr/>
          <p:nvPr/>
        </p:nvSpPr>
        <p:spPr>
          <a:xfrm>
            <a:off x="7429680" y="2148840"/>
            <a:ext cx="18738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Governance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Rounded Rectangle 11"/>
          <p:cNvSpPr/>
          <p:nvPr/>
        </p:nvSpPr>
        <p:spPr>
          <a:xfrm>
            <a:off x="4060080" y="1571040"/>
            <a:ext cx="566280" cy="4032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0" name="Oval 12"/>
          <p:cNvSpPr/>
          <p:nvPr/>
        </p:nvSpPr>
        <p:spPr>
          <a:xfrm>
            <a:off x="4165920" y="1527120"/>
            <a:ext cx="127440" cy="12744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1" name="Rounded Rectangle 13"/>
          <p:cNvSpPr/>
          <p:nvPr/>
        </p:nvSpPr>
        <p:spPr>
          <a:xfrm>
            <a:off x="4060080" y="1735560"/>
            <a:ext cx="566280" cy="4032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2" name="Oval 14"/>
          <p:cNvSpPr/>
          <p:nvPr/>
        </p:nvSpPr>
        <p:spPr>
          <a:xfrm>
            <a:off x="4381560" y="1691640"/>
            <a:ext cx="127440" cy="12744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3" name="Rounded Rectangle 15"/>
          <p:cNvSpPr/>
          <p:nvPr/>
        </p:nvSpPr>
        <p:spPr>
          <a:xfrm>
            <a:off x="4060080" y="1900080"/>
            <a:ext cx="566280" cy="40320"/>
          </a:xfrm>
          <a:prstGeom prst="roundRect">
            <a:avLst>
              <a:gd name="adj" fmla="val 16667"/>
            </a:avLst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7920" rIns="90000" bIns="-792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4" name="Oval 16"/>
          <p:cNvSpPr/>
          <p:nvPr/>
        </p:nvSpPr>
        <p:spPr>
          <a:xfrm>
            <a:off x="4268160" y="1856160"/>
            <a:ext cx="127440" cy="12744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5" name="TextBox 17"/>
          <p:cNvSpPr/>
          <p:nvPr/>
        </p:nvSpPr>
        <p:spPr>
          <a:xfrm>
            <a:off x="5577840" y="1426320"/>
            <a:ext cx="155376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tIns="0" rIns="0" bIns="0" anchor="ctr">
            <a:spAutoFit/>
          </a:bodyPr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3  8  1  4  7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6  0  9  2  5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95000"/>
              </a:lnSpc>
            </a:pPr>
            <a:r>
              <a:rPr lang="en-US" sz="1100" b="0" u="none" strike="noStrike">
                <a:solidFill>
                  <a:srgbClr val="8A93A0"/>
                </a:solidFill>
                <a:effectLst/>
                <a:uFillTx/>
                <a:latin typeface="Consolas"/>
              </a:rPr>
              <a:t>5  7  2  8  1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Box 18"/>
          <p:cNvSpPr/>
          <p:nvPr/>
        </p:nvSpPr>
        <p:spPr>
          <a:xfrm>
            <a:off x="7818120" y="1371600"/>
            <a:ext cx="109656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tIns="45000" rIns="90000" bIns="4500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§</a:t>
            </a:r>
            <a:endParaRPr lang="de-DE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Rounded Rectangle 19"/>
          <p:cNvSpPr/>
          <p:nvPr/>
        </p:nvSpPr>
        <p:spPr>
          <a:xfrm>
            <a:off x="868680" y="2724840"/>
            <a:ext cx="10450800" cy="1274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8" name="Rectangle 20"/>
          <p:cNvSpPr/>
          <p:nvPr/>
        </p:nvSpPr>
        <p:spPr>
          <a:xfrm>
            <a:off x="4336920" y="2514600"/>
            <a:ext cx="11880" cy="2095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9" name="Rectangle 21"/>
          <p:cNvSpPr/>
          <p:nvPr/>
        </p:nvSpPr>
        <p:spPr>
          <a:xfrm>
            <a:off x="6348600" y="2514600"/>
            <a:ext cx="11880" cy="2095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0" name="Rectangle 22"/>
          <p:cNvSpPr/>
          <p:nvPr/>
        </p:nvSpPr>
        <p:spPr>
          <a:xfrm>
            <a:off x="8360280" y="2514600"/>
            <a:ext cx="11880" cy="2095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1" name="Rectangle 23"/>
          <p:cNvSpPr/>
          <p:nvPr/>
        </p:nvSpPr>
        <p:spPr>
          <a:xfrm>
            <a:off x="4428360" y="2853000"/>
            <a:ext cx="11880" cy="107820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2" name="Rounded Rectangle 24"/>
          <p:cNvSpPr/>
          <p:nvPr/>
        </p:nvSpPr>
        <p:spPr>
          <a:xfrm>
            <a:off x="731520" y="3859920"/>
            <a:ext cx="1416600" cy="54792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3" name="Rounded Rectangle 25"/>
          <p:cNvSpPr/>
          <p:nvPr/>
        </p:nvSpPr>
        <p:spPr>
          <a:xfrm>
            <a:off x="841320" y="4114800"/>
            <a:ext cx="218880" cy="1454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4" name="Rounded Rectangle 26"/>
          <p:cNvSpPr/>
          <p:nvPr/>
        </p:nvSpPr>
        <p:spPr>
          <a:xfrm>
            <a:off x="1069920" y="4174200"/>
            <a:ext cx="109080" cy="860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4720" tIns="33480" rIns="54720" bIns="334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5" name="Oval 27"/>
          <p:cNvSpPr/>
          <p:nvPr/>
        </p:nvSpPr>
        <p:spPr>
          <a:xfrm>
            <a:off x="888840" y="4251960"/>
            <a:ext cx="68760" cy="6876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4560" tIns="3960" rIns="34560" bIns="39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6" name="Oval 28"/>
          <p:cNvSpPr/>
          <p:nvPr/>
        </p:nvSpPr>
        <p:spPr>
          <a:xfrm>
            <a:off x="1062360" y="4251960"/>
            <a:ext cx="68760" cy="68760"/>
          </a:xfrm>
          <a:prstGeom prst="ellipse">
            <a:avLst/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4560" tIns="3960" rIns="34560" bIns="39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7" name="TextBox 29"/>
          <p:cNvSpPr/>
          <p:nvPr/>
        </p:nvSpPr>
        <p:spPr>
          <a:xfrm>
            <a:off x="1261800" y="4060080"/>
            <a:ext cx="8312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Anlieferung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Rounded Rectangle 30"/>
          <p:cNvSpPr/>
          <p:nvPr/>
        </p:nvSpPr>
        <p:spPr>
          <a:xfrm>
            <a:off x="731520" y="4516560"/>
            <a:ext cx="1416600" cy="54792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9" name="Right Arrow 31"/>
          <p:cNvSpPr/>
          <p:nvPr/>
        </p:nvSpPr>
        <p:spPr>
          <a:xfrm>
            <a:off x="877680" y="4645080"/>
            <a:ext cx="291960" cy="86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800" rIns="90000" bIns="-18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0" name="Left Arrow 32"/>
          <p:cNvSpPr/>
          <p:nvPr/>
        </p:nvSpPr>
        <p:spPr>
          <a:xfrm>
            <a:off x="877680" y="4777920"/>
            <a:ext cx="291960" cy="8604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1800" rIns="90000" bIns="-18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1" name="TextBox 33"/>
          <p:cNvSpPr/>
          <p:nvPr/>
        </p:nvSpPr>
        <p:spPr>
          <a:xfrm>
            <a:off x="1261800" y="4608720"/>
            <a:ext cx="8312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DFÜ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Rectangle 34"/>
          <p:cNvSpPr/>
          <p:nvPr/>
        </p:nvSpPr>
        <p:spPr>
          <a:xfrm>
            <a:off x="2148840" y="4197240"/>
            <a:ext cx="1233720" cy="169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3" name="Rounded Rectangle 35"/>
          <p:cNvSpPr/>
          <p:nvPr/>
        </p:nvSpPr>
        <p:spPr>
          <a:xfrm>
            <a:off x="3145680" y="4105800"/>
            <a:ext cx="145440" cy="20052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2720" tIns="45000" rIns="72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4" name="Rectangle 36"/>
          <p:cNvSpPr/>
          <p:nvPr/>
        </p:nvSpPr>
        <p:spPr>
          <a:xfrm>
            <a:off x="3291840" y="415584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5" name="Rectangle 37"/>
          <p:cNvSpPr/>
          <p:nvPr/>
        </p:nvSpPr>
        <p:spPr>
          <a:xfrm>
            <a:off x="3291840" y="423360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6" name="Rectangle 38"/>
          <p:cNvSpPr/>
          <p:nvPr/>
        </p:nvSpPr>
        <p:spPr>
          <a:xfrm>
            <a:off x="2148840" y="4745880"/>
            <a:ext cx="1233720" cy="169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7" name="Rounded Rectangle 39"/>
          <p:cNvSpPr/>
          <p:nvPr/>
        </p:nvSpPr>
        <p:spPr>
          <a:xfrm>
            <a:off x="3145680" y="4654440"/>
            <a:ext cx="145440" cy="20052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2720" tIns="45000" rIns="72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8" name="Rectangle 40"/>
          <p:cNvSpPr/>
          <p:nvPr/>
        </p:nvSpPr>
        <p:spPr>
          <a:xfrm>
            <a:off x="3291840" y="470448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9" name="Rectangle 41"/>
          <p:cNvSpPr/>
          <p:nvPr/>
        </p:nvSpPr>
        <p:spPr>
          <a:xfrm>
            <a:off x="3291840" y="478224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0" name="Rounded Rectangle 42"/>
          <p:cNvSpPr/>
          <p:nvPr/>
        </p:nvSpPr>
        <p:spPr>
          <a:xfrm>
            <a:off x="6080760" y="4206240"/>
            <a:ext cx="1416600" cy="547920"/>
          </a:xfrm>
          <a:prstGeom prst="roundRect">
            <a:avLst>
              <a:gd name="adj" fmla="val 16667"/>
            </a:avLst>
          </a:prstGeom>
          <a:solidFill>
            <a:srgbClr val="ECEEF1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1" name="Rounded Rectangle 43"/>
          <p:cNvSpPr/>
          <p:nvPr/>
        </p:nvSpPr>
        <p:spPr>
          <a:xfrm>
            <a:off x="6226920" y="4352400"/>
            <a:ext cx="291960" cy="2552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2" name="Rectangle 44"/>
          <p:cNvSpPr/>
          <p:nvPr/>
        </p:nvSpPr>
        <p:spPr>
          <a:xfrm>
            <a:off x="6272640" y="4389120"/>
            <a:ext cx="200520" cy="77040"/>
          </a:xfrm>
          <a:prstGeom prst="rect">
            <a:avLst/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32760" rIns="90000" bIns="32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3" name="Oval 45"/>
          <p:cNvSpPr/>
          <p:nvPr/>
        </p:nvSpPr>
        <p:spPr>
          <a:xfrm>
            <a:off x="6295680" y="4507920"/>
            <a:ext cx="49680" cy="49680"/>
          </a:xfrm>
          <a:prstGeom prst="ellipse">
            <a:avLst/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24840" tIns="-9360" rIns="24840" bIns="-9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4" name="Oval 46"/>
          <p:cNvSpPr/>
          <p:nvPr/>
        </p:nvSpPr>
        <p:spPr>
          <a:xfrm>
            <a:off x="6400800" y="4507920"/>
            <a:ext cx="49680" cy="49680"/>
          </a:xfrm>
          <a:prstGeom prst="ellipse">
            <a:avLst/>
          </a:prstGeom>
          <a:solidFill>
            <a:srgbClr val="A9732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24840" tIns="-9360" rIns="24840" bIns="-9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5" name="TextBox 47"/>
          <p:cNvSpPr/>
          <p:nvPr/>
        </p:nvSpPr>
        <p:spPr>
          <a:xfrm>
            <a:off x="6611040" y="4334400"/>
            <a:ext cx="8312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0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Geräte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Rectangle 48"/>
          <p:cNvSpPr/>
          <p:nvPr/>
        </p:nvSpPr>
        <p:spPr>
          <a:xfrm>
            <a:off x="5486400" y="4471560"/>
            <a:ext cx="593640" cy="1692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-27360" rIns="90000" bIns="-273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7" name="Rounded Rectangle 49"/>
          <p:cNvSpPr/>
          <p:nvPr/>
        </p:nvSpPr>
        <p:spPr>
          <a:xfrm>
            <a:off x="5541120" y="4380120"/>
            <a:ext cx="145440" cy="20052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2720" tIns="45000" rIns="72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8" name="Rectangle 50"/>
          <p:cNvSpPr/>
          <p:nvPr/>
        </p:nvSpPr>
        <p:spPr>
          <a:xfrm>
            <a:off x="5687640" y="443016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9" name="Rectangle 51"/>
          <p:cNvSpPr/>
          <p:nvPr/>
        </p:nvSpPr>
        <p:spPr>
          <a:xfrm>
            <a:off x="5687640" y="450792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0" name="Rounded Rectangle 52"/>
          <p:cNvSpPr/>
          <p:nvPr/>
        </p:nvSpPr>
        <p:spPr>
          <a:xfrm>
            <a:off x="3383280" y="3931920"/>
            <a:ext cx="2102400" cy="109656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1" name="Rounded Rectangle 53"/>
          <p:cNvSpPr/>
          <p:nvPr/>
        </p:nvSpPr>
        <p:spPr>
          <a:xfrm>
            <a:off x="3383280" y="3931920"/>
            <a:ext cx="2102400" cy="109656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LIS</a:t>
            </a:r>
            <a:endParaRPr lang="de-DE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2" name="Rectangle 54"/>
          <p:cNvSpPr/>
          <p:nvPr/>
        </p:nvSpPr>
        <p:spPr>
          <a:xfrm>
            <a:off x="3513960" y="5029200"/>
            <a:ext cx="11880" cy="50220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3" name="Rounded Rectangle 55"/>
          <p:cNvSpPr/>
          <p:nvPr/>
        </p:nvSpPr>
        <p:spPr>
          <a:xfrm>
            <a:off x="3429000" y="5189400"/>
            <a:ext cx="182160" cy="18216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4" name="Oval 56"/>
          <p:cNvSpPr/>
          <p:nvPr/>
        </p:nvSpPr>
        <p:spPr>
          <a:xfrm>
            <a:off x="3470040" y="5230440"/>
            <a:ext cx="99720" cy="9972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0040" tIns="26280" rIns="5004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5" name="Rounded Rectangle 57"/>
          <p:cNvSpPr/>
          <p:nvPr/>
        </p:nvSpPr>
        <p:spPr>
          <a:xfrm>
            <a:off x="2743200" y="5532120"/>
            <a:ext cx="1553760" cy="547920"/>
          </a:xfrm>
          <a:prstGeom prst="roundRect">
            <a:avLst>
              <a:gd name="adj" fmla="val 16667"/>
            </a:avLst>
          </a:prstGeom>
          <a:solidFill>
            <a:srgbClr val="DDECEA"/>
          </a:solidFill>
          <a:ln w="15875">
            <a:solidFill>
              <a:srgbClr val="2F8F83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250" b="1" u="none" strike="noStrike">
                <a:solidFill>
                  <a:srgbClr val="2F8F83"/>
                </a:solidFill>
                <a:effectLst/>
                <a:uFillTx/>
                <a:latin typeface="Calibri"/>
              </a:rPr>
              <a:t>Hochdurchsatz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Rectangle 58"/>
          <p:cNvSpPr/>
          <p:nvPr/>
        </p:nvSpPr>
        <p:spPr>
          <a:xfrm>
            <a:off x="5342760" y="5029200"/>
            <a:ext cx="11880" cy="50220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7" name="Rounded Rectangle 59"/>
          <p:cNvSpPr/>
          <p:nvPr/>
        </p:nvSpPr>
        <p:spPr>
          <a:xfrm>
            <a:off x="5257800" y="5189400"/>
            <a:ext cx="182160" cy="18216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8" name="Oval 60"/>
          <p:cNvSpPr/>
          <p:nvPr/>
        </p:nvSpPr>
        <p:spPr>
          <a:xfrm>
            <a:off x="5298840" y="5230440"/>
            <a:ext cx="99720" cy="9972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0040" tIns="26280" rIns="5004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9" name="Rounded Rectangle 61"/>
          <p:cNvSpPr/>
          <p:nvPr/>
        </p:nvSpPr>
        <p:spPr>
          <a:xfrm>
            <a:off x="4572000" y="5532120"/>
            <a:ext cx="1553760" cy="547920"/>
          </a:xfrm>
          <a:prstGeom prst="roundRect">
            <a:avLst>
              <a:gd name="adj" fmla="val 16667"/>
            </a:avLst>
          </a:prstGeom>
          <a:solidFill>
            <a:srgbClr val="F3E8D2"/>
          </a:solidFill>
          <a:ln w="15875">
            <a:solidFill>
              <a:srgbClr val="A973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250" b="1" u="none" strike="noStrike">
                <a:solidFill>
                  <a:srgbClr val="A97322"/>
                </a:solidFill>
                <a:effectLst/>
                <a:uFillTx/>
                <a:latin typeface="Calibri"/>
              </a:rPr>
              <a:t>Spezial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Box 62"/>
          <p:cNvSpPr/>
          <p:nvPr/>
        </p:nvSpPr>
        <p:spPr>
          <a:xfrm>
            <a:off x="2651760" y="6190560"/>
            <a:ext cx="36568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200" b="1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eigene Module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Rounded Rectangle 63"/>
          <p:cNvSpPr/>
          <p:nvPr/>
        </p:nvSpPr>
        <p:spPr>
          <a:xfrm>
            <a:off x="9601200" y="3977640"/>
            <a:ext cx="1645200" cy="1828080"/>
          </a:xfrm>
          <a:prstGeom prst="roundRect">
            <a:avLst>
              <a:gd name="adj" fmla="val 16667"/>
            </a:avLst>
          </a:prstGeom>
          <a:solidFill>
            <a:srgbClr val="F4F6F8"/>
          </a:solidFill>
          <a:ln w="15875"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2" name="Rounded Rectangle 64"/>
          <p:cNvSpPr/>
          <p:nvPr/>
        </p:nvSpPr>
        <p:spPr>
          <a:xfrm>
            <a:off x="9601200" y="3977640"/>
            <a:ext cx="1645200" cy="419760"/>
          </a:xfrm>
          <a:prstGeom prst="roundRect">
            <a:avLst>
              <a:gd name="adj" fmla="val 16667"/>
            </a:avLst>
          </a:prstGeom>
          <a:solidFill>
            <a:srgbClr val="DFE4E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LIS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Rounded Rectangle 65"/>
          <p:cNvSpPr/>
          <p:nvPr/>
        </p:nvSpPr>
        <p:spPr>
          <a:xfrm>
            <a:off x="9784080" y="458100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4" name="Rounded Rectangle 66"/>
          <p:cNvSpPr/>
          <p:nvPr/>
        </p:nvSpPr>
        <p:spPr>
          <a:xfrm>
            <a:off x="9784080" y="494676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5" name="Rounded Rectangle 67"/>
          <p:cNvSpPr/>
          <p:nvPr/>
        </p:nvSpPr>
        <p:spPr>
          <a:xfrm>
            <a:off x="9784080" y="531252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6" name="Rounded Rectangle 68"/>
          <p:cNvSpPr/>
          <p:nvPr/>
        </p:nvSpPr>
        <p:spPr>
          <a:xfrm>
            <a:off x="9144000" y="4343400"/>
            <a:ext cx="1645200" cy="1828080"/>
          </a:xfrm>
          <a:prstGeom prst="roundRect">
            <a:avLst>
              <a:gd name="adj" fmla="val 16667"/>
            </a:avLst>
          </a:prstGeom>
          <a:solidFill>
            <a:srgbClr val="EEF1F4"/>
          </a:solidFill>
          <a:ln w="15875"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7" name="Rounded Rectangle 69"/>
          <p:cNvSpPr/>
          <p:nvPr/>
        </p:nvSpPr>
        <p:spPr>
          <a:xfrm>
            <a:off x="9144000" y="4343400"/>
            <a:ext cx="1645200" cy="419760"/>
          </a:xfrm>
          <a:prstGeom prst="roundRect">
            <a:avLst>
              <a:gd name="adj" fmla="val 16667"/>
            </a:avLst>
          </a:prstGeom>
          <a:solidFill>
            <a:srgbClr val="CBD2D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38160" tIns="12600" rIns="38160" bIns="126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LIS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Rounded Rectangle 70"/>
          <p:cNvSpPr/>
          <p:nvPr/>
        </p:nvSpPr>
        <p:spPr>
          <a:xfrm>
            <a:off x="9326880" y="494676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9" name="Rounded Rectangle 71"/>
          <p:cNvSpPr/>
          <p:nvPr/>
        </p:nvSpPr>
        <p:spPr>
          <a:xfrm>
            <a:off x="9326880" y="531252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0" name="Rounded Rectangle 72"/>
          <p:cNvSpPr/>
          <p:nvPr/>
        </p:nvSpPr>
        <p:spPr>
          <a:xfrm>
            <a:off x="9326880" y="5678280"/>
            <a:ext cx="1279440" cy="2552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CBD2DA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1" name="Rectangle 73"/>
          <p:cNvSpPr/>
          <p:nvPr/>
        </p:nvSpPr>
        <p:spPr>
          <a:xfrm>
            <a:off x="9960480" y="2853000"/>
            <a:ext cx="11880" cy="148968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2" name="TextBox 74"/>
          <p:cNvSpPr/>
          <p:nvPr/>
        </p:nvSpPr>
        <p:spPr>
          <a:xfrm>
            <a:off x="9376560" y="3577320"/>
            <a:ext cx="2193840" cy="31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30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weitere LIS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Rounded Rectangle 75"/>
          <p:cNvSpPr/>
          <p:nvPr/>
        </p:nvSpPr>
        <p:spPr>
          <a:xfrm>
            <a:off x="6629400" y="6346080"/>
            <a:ext cx="145440" cy="20052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2720" tIns="45000" rIns="72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4" name="Rectangle 76"/>
          <p:cNvSpPr/>
          <p:nvPr/>
        </p:nvSpPr>
        <p:spPr>
          <a:xfrm>
            <a:off x="6775560" y="639612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5" name="Rectangle 77"/>
          <p:cNvSpPr/>
          <p:nvPr/>
        </p:nvSpPr>
        <p:spPr>
          <a:xfrm>
            <a:off x="6775560" y="6473880"/>
            <a:ext cx="90720" cy="2988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-14400" rIns="45360" bIns="-144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6" name="TextBox 78"/>
          <p:cNvSpPr/>
          <p:nvPr/>
        </p:nvSpPr>
        <p:spPr>
          <a:xfrm>
            <a:off x="6903720" y="6300360"/>
            <a:ext cx="191952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15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Adapter (Umsysteme)</a:t>
            </a:r>
            <a:endParaRPr lang="de-DE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Rounded Rectangle 79"/>
          <p:cNvSpPr/>
          <p:nvPr/>
        </p:nvSpPr>
        <p:spPr>
          <a:xfrm>
            <a:off x="8732520" y="6355080"/>
            <a:ext cx="182160" cy="18216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8" name="Oval 80"/>
          <p:cNvSpPr/>
          <p:nvPr/>
        </p:nvSpPr>
        <p:spPr>
          <a:xfrm>
            <a:off x="8773560" y="6396120"/>
            <a:ext cx="99720" cy="99720"/>
          </a:xfrm>
          <a:prstGeom prst="ellipse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50040" tIns="26280" rIns="50040" bIns="26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9" name="TextBox 81"/>
          <p:cNvSpPr/>
          <p:nvPr/>
        </p:nvSpPr>
        <p:spPr>
          <a:xfrm>
            <a:off x="9006840" y="6300360"/>
            <a:ext cx="191952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150" b="0" u="none" strike="noStrike">
                <a:solidFill>
                  <a:srgbClr val="8A93A0"/>
                </a:solidFill>
                <a:effectLst/>
                <a:uFillTx/>
                <a:latin typeface="Calibri"/>
              </a:rPr>
              <a:t>Andocken (Module)</a:t>
            </a:r>
            <a:endParaRPr lang="de-DE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1"/>
          <p:cNvSpPr/>
          <p:nvPr/>
        </p:nvSpPr>
        <p:spPr>
          <a:xfrm>
            <a:off x="0" y="0"/>
            <a:ext cx="12191040" cy="685728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8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O</a:t>
            </a: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TextBox 2"/>
          <p:cNvSpPr/>
          <p:nvPr/>
        </p:nvSpPr>
        <p:spPr>
          <a:xfrm>
            <a:off x="868680" y="356760"/>
            <a:ext cx="7314480" cy="19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250" b="1" u="none" spc="241" strike="noStrike">
                <a:solidFill>
                  <a:srgbClr val="C0492F"/>
                </a:solidFill>
                <a:effectLst/>
                <a:uFillTx/>
                <a:latin typeface="Calibri"/>
              </a:rPr>
              <a:t>Event Sourcing</a:t>
            </a:r>
            <a:endParaRPr lang="de-DE" sz="12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TextBox 3"/>
          <p:cNvSpPr/>
          <p:nvPr/>
        </p:nvSpPr>
        <p:spPr>
          <a:xfrm>
            <a:off x="868680" y="718560"/>
            <a:ext cx="10057680" cy="47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31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Bewegungs- statt Bestandsdaten – vollständige Transparenz</a:t>
            </a:r>
            <a:endParaRPr lang="de-DE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Rectangle 4"/>
          <p:cNvSpPr/>
          <p:nvPr/>
        </p:nvSpPr>
        <p:spPr>
          <a:xfrm>
            <a:off x="868680" y="1225440"/>
            <a:ext cx="547920" cy="500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5760" rIns="90000" bIns="576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4" name="Rectangle 5"/>
          <p:cNvSpPr/>
          <p:nvPr/>
        </p:nvSpPr>
        <p:spPr>
          <a:xfrm>
            <a:off x="868680" y="1874520"/>
            <a:ext cx="127440" cy="1274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5" name="TextBox 6"/>
          <p:cNvSpPr/>
          <p:nvPr/>
        </p:nvSpPr>
        <p:spPr>
          <a:xfrm>
            <a:off x="1170360" y="1783080"/>
            <a:ext cx="4205520" cy="41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1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Eventstream = einzige Quelle der Wahrheit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6" name="Rectangle 7"/>
          <p:cNvSpPr/>
          <p:nvPr/>
        </p:nvSpPr>
        <p:spPr>
          <a:xfrm>
            <a:off x="868680" y="2423160"/>
            <a:ext cx="127440" cy="1274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7" name="TextBox 8"/>
          <p:cNvSpPr/>
          <p:nvPr/>
        </p:nvSpPr>
        <p:spPr>
          <a:xfrm>
            <a:off x="1170360" y="2286360"/>
            <a:ext cx="4205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nichts geht verloren, alles lückenlos &amp; revisionssicher belegbar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Rectangle 9"/>
          <p:cNvSpPr/>
          <p:nvPr/>
        </p:nvSpPr>
        <p:spPr>
          <a:xfrm>
            <a:off x="868680" y="2971800"/>
            <a:ext cx="127440" cy="127440"/>
          </a:xfrm>
          <a:prstGeom prst="rect">
            <a:avLst/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9" name="TextBox 10"/>
          <p:cNvSpPr/>
          <p:nvPr/>
        </p:nvSpPr>
        <p:spPr>
          <a:xfrm>
            <a:off x="1170360" y="2959920"/>
            <a:ext cx="4205520" cy="25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defTabSz="457200">
              <a:lnSpc>
                <a:spcPct val="100000"/>
              </a:lnSpc>
            </a:pPr>
            <a:r>
              <a:rPr lang="en-US" sz="1650" b="0" u="none" strike="noStrike">
                <a:solidFill>
                  <a:srgbClr val="2A2F3A"/>
                </a:solidFill>
                <a:effectLst/>
                <a:uFillTx/>
                <a:latin typeface="Calibri"/>
              </a:rPr>
              <a:t>Rundumsicht statt Momentaufnahme</a:t>
            </a:r>
            <a:endParaRPr lang="de-DE" sz="16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Oval 11"/>
          <p:cNvSpPr/>
          <p:nvPr/>
        </p:nvSpPr>
        <p:spPr>
          <a:xfrm>
            <a:off x="6035040" y="2440800"/>
            <a:ext cx="822240" cy="82224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1" name="Oval 12"/>
          <p:cNvSpPr/>
          <p:nvPr/>
        </p:nvSpPr>
        <p:spPr>
          <a:xfrm>
            <a:off x="6225840" y="2586600"/>
            <a:ext cx="154800" cy="11808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7400" tIns="38880" rIns="774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2" name="Rounded Rectangle 13"/>
          <p:cNvSpPr/>
          <p:nvPr/>
        </p:nvSpPr>
        <p:spPr>
          <a:xfrm rot="2700000">
            <a:off x="6654960" y="3210840"/>
            <a:ext cx="438120" cy="1364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3" name="TextBox 14"/>
          <p:cNvSpPr/>
          <p:nvPr/>
        </p:nvSpPr>
        <p:spPr>
          <a:xfrm>
            <a:off x="6006960" y="2005920"/>
            <a:ext cx="210240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Gruppen-Reporting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Oval 15"/>
          <p:cNvSpPr/>
          <p:nvPr/>
        </p:nvSpPr>
        <p:spPr>
          <a:xfrm>
            <a:off x="8229600" y="2440800"/>
            <a:ext cx="822240" cy="82224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5" name="Rounded Rectangle 17"/>
          <p:cNvSpPr/>
          <p:nvPr/>
        </p:nvSpPr>
        <p:spPr>
          <a:xfrm rot="2700000">
            <a:off x="8849520" y="3210840"/>
            <a:ext cx="438120" cy="1364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6" name="TextBox 18"/>
          <p:cNvSpPr/>
          <p:nvPr/>
        </p:nvSpPr>
        <p:spPr>
          <a:xfrm>
            <a:off x="8057520" y="1897920"/>
            <a:ext cx="210240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Optimierung der Auslastung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Oval 19"/>
          <p:cNvSpPr/>
          <p:nvPr/>
        </p:nvSpPr>
        <p:spPr>
          <a:xfrm>
            <a:off x="10149840" y="2548800"/>
            <a:ext cx="822240" cy="82224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F3A5F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8" name="Oval 20"/>
          <p:cNvSpPr/>
          <p:nvPr/>
        </p:nvSpPr>
        <p:spPr>
          <a:xfrm>
            <a:off x="10376640" y="2658600"/>
            <a:ext cx="154800" cy="11808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7400" tIns="38880" rIns="774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9" name="Rounded Rectangle 21"/>
          <p:cNvSpPr/>
          <p:nvPr/>
        </p:nvSpPr>
        <p:spPr>
          <a:xfrm rot="2700000">
            <a:off x="10769760" y="3318840"/>
            <a:ext cx="438120" cy="13644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0" name="TextBox 22"/>
          <p:cNvSpPr/>
          <p:nvPr/>
        </p:nvSpPr>
        <p:spPr>
          <a:xfrm>
            <a:off x="10196640" y="2077920"/>
            <a:ext cx="173664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Abrechnungen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Right Arrow 23"/>
          <p:cNvSpPr/>
          <p:nvPr/>
        </p:nvSpPr>
        <p:spPr>
          <a:xfrm>
            <a:off x="914400" y="4069080"/>
            <a:ext cx="10359360" cy="419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4375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2" name="TextBox 24"/>
          <p:cNvSpPr/>
          <p:nvPr/>
        </p:nvSpPr>
        <p:spPr>
          <a:xfrm>
            <a:off x="5166360" y="4105800"/>
            <a:ext cx="18280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Eventstream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Rectangle 26"/>
          <p:cNvSpPr/>
          <p:nvPr/>
        </p:nvSpPr>
        <p:spPr>
          <a:xfrm>
            <a:off x="8634600" y="3060000"/>
            <a:ext cx="11880" cy="10083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4" name="Rectangle 27"/>
          <p:cNvSpPr/>
          <p:nvPr/>
        </p:nvSpPr>
        <p:spPr>
          <a:xfrm>
            <a:off x="10554840" y="3060000"/>
            <a:ext cx="11880" cy="10083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5" name="Oval 28"/>
          <p:cNvSpPr/>
          <p:nvPr/>
        </p:nvSpPr>
        <p:spPr>
          <a:xfrm>
            <a:off x="749880" y="5486400"/>
            <a:ext cx="456480" cy="456480"/>
          </a:xfrm>
          <a:prstGeom prst="ellipse">
            <a:avLst/>
          </a:prstGeom>
          <a:solidFill>
            <a:srgbClr val="D7DCE2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6" name="Oval 29"/>
          <p:cNvSpPr/>
          <p:nvPr/>
        </p:nvSpPr>
        <p:spPr>
          <a:xfrm>
            <a:off x="10981800" y="5486400"/>
            <a:ext cx="456480" cy="456480"/>
          </a:xfrm>
          <a:prstGeom prst="ellipse">
            <a:avLst/>
          </a:prstGeom>
          <a:solidFill>
            <a:srgbClr val="D7DCE2"/>
          </a:solidFill>
          <a:ln w="12700"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7" name="Rounded Rectangle 30"/>
          <p:cNvSpPr/>
          <p:nvPr/>
        </p:nvSpPr>
        <p:spPr>
          <a:xfrm>
            <a:off x="914400" y="5577840"/>
            <a:ext cx="10359360" cy="273600"/>
          </a:xfrm>
          <a:prstGeom prst="roundRect">
            <a:avLst>
              <a:gd name="adj" fmla="val 16667"/>
            </a:avLst>
          </a:prstGeom>
          <a:solidFill>
            <a:srgbClr val="D7DCE2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8" name="Rounded Rectangle 31"/>
          <p:cNvSpPr/>
          <p:nvPr/>
        </p:nvSpPr>
        <p:spPr>
          <a:xfrm>
            <a:off x="4983480" y="4754880"/>
            <a:ext cx="2239560" cy="1370880"/>
          </a:xfrm>
          <a:prstGeom prst="roundRect">
            <a:avLst>
              <a:gd name="adj" fmla="val 16667"/>
            </a:avLst>
          </a:prstGeom>
          <a:solidFill>
            <a:srgbClr val="1F3A5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9" name="Rounded Rectangle 32"/>
          <p:cNvSpPr/>
          <p:nvPr/>
        </p:nvSpPr>
        <p:spPr>
          <a:xfrm>
            <a:off x="5257800" y="4956120"/>
            <a:ext cx="1690920" cy="291960"/>
          </a:xfrm>
          <a:prstGeom prst="roundRect">
            <a:avLst>
              <a:gd name="adj" fmla="val 16667"/>
            </a:avLst>
          </a:prstGeom>
          <a:solidFill>
            <a:srgbClr val="344E70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0" name="Oval 33"/>
          <p:cNvSpPr/>
          <p:nvPr/>
        </p:nvSpPr>
        <p:spPr>
          <a:xfrm>
            <a:off x="5303520" y="5431680"/>
            <a:ext cx="136440" cy="136440"/>
          </a:xfrm>
          <a:prstGeom prst="ellipse">
            <a:avLst/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8400" tIns="45000" rIns="684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1" name="Oval 34"/>
          <p:cNvSpPr/>
          <p:nvPr/>
        </p:nvSpPr>
        <p:spPr>
          <a:xfrm>
            <a:off x="5532120" y="5431680"/>
            <a:ext cx="136440" cy="13644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8400" tIns="45000" rIns="684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2" name="Rectangle 35"/>
          <p:cNvSpPr/>
          <p:nvPr/>
        </p:nvSpPr>
        <p:spPr>
          <a:xfrm>
            <a:off x="4965120" y="5559480"/>
            <a:ext cx="127440" cy="310320"/>
          </a:xfrm>
          <a:prstGeom prst="rect">
            <a:avLst/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3" name="Rectangle 36"/>
          <p:cNvSpPr/>
          <p:nvPr/>
        </p:nvSpPr>
        <p:spPr>
          <a:xfrm>
            <a:off x="7113960" y="5559480"/>
            <a:ext cx="127440" cy="310320"/>
          </a:xfrm>
          <a:prstGeom prst="rect">
            <a:avLst/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3720" tIns="45000" rIns="637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4" name="Rounded Rectangle 37"/>
          <p:cNvSpPr/>
          <p:nvPr/>
        </p:nvSpPr>
        <p:spPr>
          <a:xfrm>
            <a:off x="131688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5" name="Rounded Rectangle 38"/>
          <p:cNvSpPr/>
          <p:nvPr/>
        </p:nvSpPr>
        <p:spPr>
          <a:xfrm>
            <a:off x="132948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6" name="Rounded Rectangle 39"/>
          <p:cNvSpPr/>
          <p:nvPr/>
        </p:nvSpPr>
        <p:spPr>
          <a:xfrm>
            <a:off x="129852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7" name="Rounded Rectangle 40"/>
          <p:cNvSpPr/>
          <p:nvPr/>
        </p:nvSpPr>
        <p:spPr>
          <a:xfrm>
            <a:off x="181980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8" name="Rounded Rectangle 41"/>
          <p:cNvSpPr/>
          <p:nvPr/>
        </p:nvSpPr>
        <p:spPr>
          <a:xfrm>
            <a:off x="183240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9" name="Rounded Rectangle 42"/>
          <p:cNvSpPr/>
          <p:nvPr/>
        </p:nvSpPr>
        <p:spPr>
          <a:xfrm>
            <a:off x="180144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0" name="Rounded Rectangle 43"/>
          <p:cNvSpPr/>
          <p:nvPr/>
        </p:nvSpPr>
        <p:spPr>
          <a:xfrm>
            <a:off x="232272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1" name="Rounded Rectangle 44"/>
          <p:cNvSpPr/>
          <p:nvPr/>
        </p:nvSpPr>
        <p:spPr>
          <a:xfrm>
            <a:off x="233532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2" name="Rounded Rectangle 45"/>
          <p:cNvSpPr/>
          <p:nvPr/>
        </p:nvSpPr>
        <p:spPr>
          <a:xfrm>
            <a:off x="230436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3" name="Rounded Rectangle 46"/>
          <p:cNvSpPr/>
          <p:nvPr/>
        </p:nvSpPr>
        <p:spPr>
          <a:xfrm>
            <a:off x="282564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4" name="Rounded Rectangle 47"/>
          <p:cNvSpPr/>
          <p:nvPr/>
        </p:nvSpPr>
        <p:spPr>
          <a:xfrm>
            <a:off x="283824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5" name="Rounded Rectangle 48"/>
          <p:cNvSpPr/>
          <p:nvPr/>
        </p:nvSpPr>
        <p:spPr>
          <a:xfrm>
            <a:off x="280728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6" name="Rounded Rectangle 49"/>
          <p:cNvSpPr/>
          <p:nvPr/>
        </p:nvSpPr>
        <p:spPr>
          <a:xfrm>
            <a:off x="332856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7" name="Rounded Rectangle 50"/>
          <p:cNvSpPr/>
          <p:nvPr/>
        </p:nvSpPr>
        <p:spPr>
          <a:xfrm>
            <a:off x="334116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8" name="Rounded Rectangle 51"/>
          <p:cNvSpPr/>
          <p:nvPr/>
        </p:nvSpPr>
        <p:spPr>
          <a:xfrm>
            <a:off x="331020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9" name="Rounded Rectangle 52"/>
          <p:cNvSpPr/>
          <p:nvPr/>
        </p:nvSpPr>
        <p:spPr>
          <a:xfrm>
            <a:off x="383148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0" name="Rounded Rectangle 53"/>
          <p:cNvSpPr/>
          <p:nvPr/>
        </p:nvSpPr>
        <p:spPr>
          <a:xfrm>
            <a:off x="384408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1" name="Rounded Rectangle 54"/>
          <p:cNvSpPr/>
          <p:nvPr/>
        </p:nvSpPr>
        <p:spPr>
          <a:xfrm>
            <a:off x="381312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2" name="Rounded Rectangle 55"/>
          <p:cNvSpPr/>
          <p:nvPr/>
        </p:nvSpPr>
        <p:spPr>
          <a:xfrm>
            <a:off x="433440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3" name="Rounded Rectangle 56"/>
          <p:cNvSpPr/>
          <p:nvPr/>
        </p:nvSpPr>
        <p:spPr>
          <a:xfrm>
            <a:off x="434700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4" name="Rounded Rectangle 57"/>
          <p:cNvSpPr/>
          <p:nvPr/>
        </p:nvSpPr>
        <p:spPr>
          <a:xfrm>
            <a:off x="431604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5" name="Rounded Rectangle 58"/>
          <p:cNvSpPr/>
          <p:nvPr/>
        </p:nvSpPr>
        <p:spPr>
          <a:xfrm>
            <a:off x="744336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6" name="Rounded Rectangle 59"/>
          <p:cNvSpPr/>
          <p:nvPr/>
        </p:nvSpPr>
        <p:spPr>
          <a:xfrm>
            <a:off x="745596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7" name="Rounded Rectangle 60"/>
          <p:cNvSpPr/>
          <p:nvPr/>
        </p:nvSpPr>
        <p:spPr>
          <a:xfrm>
            <a:off x="742500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8" name="Rounded Rectangle 61"/>
          <p:cNvSpPr/>
          <p:nvPr/>
        </p:nvSpPr>
        <p:spPr>
          <a:xfrm>
            <a:off x="794628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9" name="Rounded Rectangle 62"/>
          <p:cNvSpPr/>
          <p:nvPr/>
        </p:nvSpPr>
        <p:spPr>
          <a:xfrm>
            <a:off x="795888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0" name="Rounded Rectangle 63"/>
          <p:cNvSpPr/>
          <p:nvPr/>
        </p:nvSpPr>
        <p:spPr>
          <a:xfrm>
            <a:off x="792792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1" name="Rounded Rectangle 64"/>
          <p:cNvSpPr/>
          <p:nvPr/>
        </p:nvSpPr>
        <p:spPr>
          <a:xfrm>
            <a:off x="844920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2" name="Rounded Rectangle 65"/>
          <p:cNvSpPr/>
          <p:nvPr/>
        </p:nvSpPr>
        <p:spPr>
          <a:xfrm>
            <a:off x="846180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3" name="Rounded Rectangle 66"/>
          <p:cNvSpPr/>
          <p:nvPr/>
        </p:nvSpPr>
        <p:spPr>
          <a:xfrm>
            <a:off x="843084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4" name="Rounded Rectangle 67"/>
          <p:cNvSpPr/>
          <p:nvPr/>
        </p:nvSpPr>
        <p:spPr>
          <a:xfrm>
            <a:off x="895212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5" name="Rounded Rectangle 68"/>
          <p:cNvSpPr/>
          <p:nvPr/>
        </p:nvSpPr>
        <p:spPr>
          <a:xfrm>
            <a:off x="896472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2F8F83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6" name="Rounded Rectangle 69"/>
          <p:cNvSpPr/>
          <p:nvPr/>
        </p:nvSpPr>
        <p:spPr>
          <a:xfrm>
            <a:off x="893376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7" name="Rounded Rectangle 70"/>
          <p:cNvSpPr/>
          <p:nvPr/>
        </p:nvSpPr>
        <p:spPr>
          <a:xfrm>
            <a:off x="945504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8" name="Rounded Rectangle 71"/>
          <p:cNvSpPr/>
          <p:nvPr/>
        </p:nvSpPr>
        <p:spPr>
          <a:xfrm>
            <a:off x="946764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9" name="Rounded Rectangle 72"/>
          <p:cNvSpPr/>
          <p:nvPr/>
        </p:nvSpPr>
        <p:spPr>
          <a:xfrm>
            <a:off x="943668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0" name="Rounded Rectangle 73"/>
          <p:cNvSpPr/>
          <p:nvPr/>
        </p:nvSpPr>
        <p:spPr>
          <a:xfrm>
            <a:off x="9957960" y="5029200"/>
            <a:ext cx="200520" cy="547920"/>
          </a:xfrm>
          <a:prstGeom prst="roundRect">
            <a:avLst>
              <a:gd name="adj" fmla="val 16667"/>
            </a:avLst>
          </a:prstGeom>
          <a:solidFill>
            <a:srgbClr val="F2F5F8"/>
          </a:solidFill>
          <a:ln>
            <a:solidFill>
              <a:srgbClr val="C3C9D1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1" name="Rounded Rectangle 74"/>
          <p:cNvSpPr/>
          <p:nvPr/>
        </p:nvSpPr>
        <p:spPr>
          <a:xfrm>
            <a:off x="9970560" y="5349240"/>
            <a:ext cx="174960" cy="227880"/>
          </a:xfrm>
          <a:prstGeom prst="roundRect">
            <a:avLst>
              <a:gd name="adj" fmla="val 16667"/>
            </a:avLst>
          </a:prstGeom>
          <a:solidFill>
            <a:srgbClr val="C0492F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87480" tIns="45000" rIns="874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2" name="Rounded Rectangle 75"/>
          <p:cNvSpPr/>
          <p:nvPr/>
        </p:nvSpPr>
        <p:spPr>
          <a:xfrm>
            <a:off x="9939600" y="4974480"/>
            <a:ext cx="236880" cy="109080"/>
          </a:xfrm>
          <a:prstGeom prst="roundRect">
            <a:avLst>
              <a:gd name="adj" fmla="val 16667"/>
            </a:avLst>
          </a:prstGeom>
          <a:solidFill>
            <a:srgbClr val="333944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3" name="Rectangle 76"/>
          <p:cNvSpPr/>
          <p:nvPr/>
        </p:nvSpPr>
        <p:spPr>
          <a:xfrm>
            <a:off x="141228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4" name="Oval 77"/>
          <p:cNvSpPr/>
          <p:nvPr/>
        </p:nvSpPr>
        <p:spPr>
          <a:xfrm>
            <a:off x="137160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5" name="Rectangle 78"/>
          <p:cNvSpPr/>
          <p:nvPr/>
        </p:nvSpPr>
        <p:spPr>
          <a:xfrm>
            <a:off x="191520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6" name="Oval 79"/>
          <p:cNvSpPr/>
          <p:nvPr/>
        </p:nvSpPr>
        <p:spPr>
          <a:xfrm>
            <a:off x="187452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7" name="Rectangle 80"/>
          <p:cNvSpPr/>
          <p:nvPr/>
        </p:nvSpPr>
        <p:spPr>
          <a:xfrm>
            <a:off x="241812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8" name="Oval 81"/>
          <p:cNvSpPr/>
          <p:nvPr/>
        </p:nvSpPr>
        <p:spPr>
          <a:xfrm>
            <a:off x="237744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9" name="Rectangle 82"/>
          <p:cNvSpPr/>
          <p:nvPr/>
        </p:nvSpPr>
        <p:spPr>
          <a:xfrm>
            <a:off x="292104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0" name="Oval 83"/>
          <p:cNvSpPr/>
          <p:nvPr/>
        </p:nvSpPr>
        <p:spPr>
          <a:xfrm>
            <a:off x="288036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1" name="Rectangle 84"/>
          <p:cNvSpPr/>
          <p:nvPr/>
        </p:nvSpPr>
        <p:spPr>
          <a:xfrm>
            <a:off x="342396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2" name="Oval 85"/>
          <p:cNvSpPr/>
          <p:nvPr/>
        </p:nvSpPr>
        <p:spPr>
          <a:xfrm>
            <a:off x="338328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3" name="Rectangle 86"/>
          <p:cNvSpPr/>
          <p:nvPr/>
        </p:nvSpPr>
        <p:spPr>
          <a:xfrm>
            <a:off x="392688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4" name="Oval 87"/>
          <p:cNvSpPr/>
          <p:nvPr/>
        </p:nvSpPr>
        <p:spPr>
          <a:xfrm>
            <a:off x="388620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5" name="Rectangle 88"/>
          <p:cNvSpPr/>
          <p:nvPr/>
        </p:nvSpPr>
        <p:spPr>
          <a:xfrm>
            <a:off x="442980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6" name="Oval 89"/>
          <p:cNvSpPr/>
          <p:nvPr/>
        </p:nvSpPr>
        <p:spPr>
          <a:xfrm>
            <a:off x="438912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7" name="Rectangle 90"/>
          <p:cNvSpPr/>
          <p:nvPr/>
        </p:nvSpPr>
        <p:spPr>
          <a:xfrm>
            <a:off x="753876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8" name="Oval 91"/>
          <p:cNvSpPr/>
          <p:nvPr/>
        </p:nvSpPr>
        <p:spPr>
          <a:xfrm>
            <a:off x="749808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9" name="Rectangle 92"/>
          <p:cNvSpPr/>
          <p:nvPr/>
        </p:nvSpPr>
        <p:spPr>
          <a:xfrm>
            <a:off x="804168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0" name="Oval 93"/>
          <p:cNvSpPr/>
          <p:nvPr/>
        </p:nvSpPr>
        <p:spPr>
          <a:xfrm>
            <a:off x="800100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1" name="Rectangle 94"/>
          <p:cNvSpPr/>
          <p:nvPr/>
        </p:nvSpPr>
        <p:spPr>
          <a:xfrm>
            <a:off x="854460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2" name="Oval 95"/>
          <p:cNvSpPr/>
          <p:nvPr/>
        </p:nvSpPr>
        <p:spPr>
          <a:xfrm>
            <a:off x="850392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3" name="Rectangle 96"/>
          <p:cNvSpPr/>
          <p:nvPr/>
        </p:nvSpPr>
        <p:spPr>
          <a:xfrm>
            <a:off x="904752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4" name="Oval 97"/>
          <p:cNvSpPr/>
          <p:nvPr/>
        </p:nvSpPr>
        <p:spPr>
          <a:xfrm>
            <a:off x="900684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5" name="Rectangle 98"/>
          <p:cNvSpPr/>
          <p:nvPr/>
        </p:nvSpPr>
        <p:spPr>
          <a:xfrm>
            <a:off x="955044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6" name="Oval 99"/>
          <p:cNvSpPr/>
          <p:nvPr/>
        </p:nvSpPr>
        <p:spPr>
          <a:xfrm>
            <a:off x="950976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7" name="Rectangle 100"/>
          <p:cNvSpPr/>
          <p:nvPr/>
        </p:nvSpPr>
        <p:spPr>
          <a:xfrm>
            <a:off x="10053360" y="4489560"/>
            <a:ext cx="9360" cy="538920"/>
          </a:xfrm>
          <a:prstGeom prst="rect">
            <a:avLst/>
          </a:prstGeom>
          <a:solidFill>
            <a:srgbClr val="DDE2E8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680" tIns="45000" rIns="468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8" name="Oval 101"/>
          <p:cNvSpPr/>
          <p:nvPr/>
        </p:nvSpPr>
        <p:spPr>
          <a:xfrm>
            <a:off x="10012680" y="4233600"/>
            <a:ext cx="90720" cy="90720"/>
          </a:xfrm>
          <a:prstGeom prst="ellipse">
            <a:avLst/>
          </a:prstGeom>
          <a:solidFill>
            <a:srgbClr val="C88A3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45360" tIns="19440" rIns="45360" bIns="194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9" name="TextBox 1"/>
          <p:cNvSpPr/>
          <p:nvPr/>
        </p:nvSpPr>
        <p:spPr>
          <a:xfrm>
            <a:off x="11047320" y="4490280"/>
            <a:ext cx="832320" cy="213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0" name="TextBox 4"/>
          <p:cNvSpPr/>
          <p:nvPr/>
        </p:nvSpPr>
        <p:spPr>
          <a:xfrm>
            <a:off x="11047680" y="4490640"/>
            <a:ext cx="832320" cy="213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1" name="TextBox 5"/>
          <p:cNvSpPr/>
          <p:nvPr/>
        </p:nvSpPr>
        <p:spPr>
          <a:xfrm>
            <a:off x="320040" y="3843000"/>
            <a:ext cx="1551600" cy="213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1400" b="1" u="none" strike="noStrike">
                <a:solidFill>
                  <a:srgbClr val="1F3A5F"/>
                </a:solidFill>
                <a:effectLst/>
                <a:uFillTx/>
                <a:latin typeface="Calibri"/>
              </a:rPr>
              <a:t>Heute – 10 Tage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2" name="Rectangle 2"/>
          <p:cNvSpPr/>
          <p:nvPr/>
        </p:nvSpPr>
        <p:spPr>
          <a:xfrm>
            <a:off x="6402600" y="3060000"/>
            <a:ext cx="11880" cy="1008360"/>
          </a:xfrm>
          <a:prstGeom prst="rect">
            <a:avLst/>
          </a:prstGeom>
          <a:solidFill>
            <a:srgbClr val="C3C9D1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6120" tIns="45000" rIns="612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83" name="Oval 1"/>
          <p:cNvSpPr/>
          <p:nvPr/>
        </p:nvSpPr>
        <p:spPr>
          <a:xfrm>
            <a:off x="8397000" y="2622960"/>
            <a:ext cx="154800" cy="118080"/>
          </a:xfrm>
          <a:prstGeom prst="ellipse">
            <a:avLst/>
          </a:prstGeom>
          <a:solidFill>
            <a:srgbClr val="EDF1F5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77400" tIns="38880" rIns="77400" bIns="388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Application>LibreOffice/26.2.3.2$Linux_X86_64 LibreOffice_project/620$Build-2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de-DE</dc:language>
  <cp:lastModifiedBy/>
  <dcterms:modified xsi:type="dcterms:W3CDTF">2026-06-11T16:40:34Z</dcterms:modified>
  <cp:revision>2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