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68680" y="292608"/>
            <a:ext cx="7315200" cy="3200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0000"/>
              </a:lnSpc>
            </a:pPr>
            <a:r>
              <a:rPr sz="1250" b="1" i="0" spc="240">
                <a:solidFill>
                  <a:srgbClr val="C0492F"/>
                </a:solidFill>
                <a:latin typeface="Calibri"/>
              </a:rPr>
              <a:t>INTEGRATION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68680" y="566928"/>
            <a:ext cx="10515600" cy="7772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0000"/>
              </a:lnSpc>
            </a:pPr>
            <a:r>
              <a:rPr sz="3100" b="1" i="0">
                <a:solidFill>
                  <a:srgbClr val="1F3A5F"/>
                </a:solidFill>
                <a:latin typeface="Calibri"/>
              </a:rPr>
              <a:t>Grenzen der Vault-Integration?</a:t>
            </a:r>
          </a:p>
        </p:txBody>
      </p:sp>
      <p:sp>
        <p:nvSpPr>
          <p:cNvPr id="5" name="Rectangle 4"/>
          <p:cNvSpPr/>
          <p:nvPr/>
        </p:nvSpPr>
        <p:spPr>
          <a:xfrm>
            <a:off x="868680" y="1225296"/>
            <a:ext cx="548640" cy="50800"/>
          </a:xfrm>
          <a:prstGeom prst="rect">
            <a:avLst/>
          </a:prstGeom>
          <a:solidFill>
            <a:srgbClr val="C0492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868680" y="2084832"/>
            <a:ext cx="128016" cy="128016"/>
          </a:xfrm>
          <a:prstGeom prst="rect">
            <a:avLst/>
          </a:prstGeom>
          <a:solidFill>
            <a:srgbClr val="C0492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70432" y="2011680"/>
            <a:ext cx="41148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0000"/>
              </a:lnSpc>
            </a:pPr>
            <a:r>
              <a:rPr sz="1650" b="1" i="0">
                <a:solidFill>
                  <a:srgbClr val="2A2F3A"/>
                </a:solidFill>
                <a:latin typeface="Calibri"/>
              </a:rPr>
              <a:t>Middleware kapselt den Rand – den Kern nicht</a:t>
            </a:r>
          </a:p>
        </p:txBody>
      </p:sp>
      <p:sp>
        <p:nvSpPr>
          <p:cNvPr id="8" name="Rectangle 7"/>
          <p:cNvSpPr/>
          <p:nvPr/>
        </p:nvSpPr>
        <p:spPr>
          <a:xfrm>
            <a:off x="868680" y="2770632"/>
            <a:ext cx="128016" cy="128016"/>
          </a:xfrm>
          <a:prstGeom prst="rect">
            <a:avLst/>
          </a:prstGeom>
          <a:solidFill>
            <a:srgbClr val="C0492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70432" y="2697480"/>
            <a:ext cx="41148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0000"/>
              </a:lnSpc>
            </a:pPr>
            <a:r>
              <a:rPr sz="1650" b="0" i="0">
                <a:solidFill>
                  <a:srgbClr val="2A2F3A"/>
                </a:solidFill>
                <a:latin typeface="Calibri"/>
              </a:rPr>
              <a:t>1:n geht nur als Schattenmodell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70432" y="3008376"/>
            <a:ext cx="4114800" cy="29260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0000"/>
              </a:lnSpc>
            </a:pPr>
            <a:r>
              <a:rPr sz="1250" b="0" i="1">
                <a:solidFill>
                  <a:srgbClr val="8A93A0"/>
                </a:solidFill>
                <a:latin typeface="Calibri"/>
              </a:rPr>
              <a:t>aufwändig · fragil · fehleranfällig</a:t>
            </a:r>
          </a:p>
        </p:txBody>
      </p:sp>
      <p:sp>
        <p:nvSpPr>
          <p:cNvPr id="11" name="Rectangle 10"/>
          <p:cNvSpPr/>
          <p:nvPr/>
        </p:nvSpPr>
        <p:spPr>
          <a:xfrm>
            <a:off x="868680" y="3685032"/>
            <a:ext cx="128016" cy="128016"/>
          </a:xfrm>
          <a:prstGeom prst="rect">
            <a:avLst/>
          </a:prstGeom>
          <a:solidFill>
            <a:srgbClr val="C0492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170432" y="3611880"/>
            <a:ext cx="41148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0000"/>
              </a:lnSpc>
            </a:pPr>
            <a:r>
              <a:rPr sz="1650" b="0" i="0">
                <a:solidFill>
                  <a:srgbClr val="2A2F3A"/>
                </a:solidFill>
                <a:latin typeface="Calibri"/>
              </a:rPr>
              <a:t>die Fachwahrheit verlässt den Kern</a:t>
            </a:r>
          </a:p>
        </p:txBody>
      </p:sp>
      <p:sp>
        <p:nvSpPr>
          <p:cNvPr id="13" name="Rectangle 12"/>
          <p:cNvSpPr/>
          <p:nvPr/>
        </p:nvSpPr>
        <p:spPr>
          <a:xfrm>
            <a:off x="868680" y="4526280"/>
            <a:ext cx="457200" cy="44450"/>
          </a:xfrm>
          <a:prstGeom prst="rect">
            <a:avLst/>
          </a:prstGeom>
          <a:solidFill>
            <a:srgbClr val="C0492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868680" y="4681728"/>
            <a:ext cx="4434840" cy="10058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8000"/>
              </a:lnSpc>
            </a:pPr>
            <a:r>
              <a:rPr sz="1900" b="1" i="0">
                <a:solidFill>
                  <a:srgbClr val="1F3A5F"/>
                </a:solidFill>
                <a:latin typeface="Calibri"/>
              </a:rPr>
              <a:t>Die Schattenbuchhaltung wird zum Single Point of Truth – nicht Vault.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68680" y="5897880"/>
            <a:ext cx="443484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0000"/>
              </a:lnSpc>
            </a:pPr>
            <a:r>
              <a:rPr sz="1350" b="0" i="1">
                <a:solidFill>
                  <a:srgbClr val="8A93A0"/>
                </a:solidFill>
                <a:latin typeface="Calibri"/>
              </a:rPr>
              <a:t>Genau die Rolle, die Vault halten müsste.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715000" y="2194560"/>
            <a:ext cx="5394960" cy="4160520"/>
          </a:xfrm>
          <a:prstGeom prst="roundRect">
            <a:avLst/>
          </a:prstGeom>
          <a:solidFill>
            <a:srgbClr val="F4F6F8"/>
          </a:solidFill>
          <a:ln w="19050">
            <a:solidFill>
              <a:srgbClr val="C3C9D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5989320" y="2322576"/>
            <a:ext cx="484632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0000"/>
              </a:lnSpc>
            </a:pPr>
            <a:r>
              <a:rPr sz="1250" b="1" i="0">
                <a:solidFill>
                  <a:srgbClr val="1F3A5F"/>
                </a:solidFill>
                <a:latin typeface="Calibri"/>
              </a:rPr>
              <a:t>Auftragsweg – hin und zurück durch den Layer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6355079" y="2670048"/>
            <a:ext cx="2468880" cy="438912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C3C9D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50800" rIns="50800" tIns="12700" bIns="12700"/>
          <a:lstStyle/>
          <a:p>
            <a:pPr algn="ctr"/>
            <a:r>
              <a:rPr sz="1250" b="1">
                <a:solidFill>
                  <a:srgbClr val="2A2F3A"/>
                </a:solidFill>
                <a:latin typeface="Calibri"/>
              </a:rPr>
              <a:t>Auftrag · Mischauftrag (1:n)</a:t>
            </a:r>
          </a:p>
        </p:txBody>
      </p:sp>
      <p:sp>
        <p:nvSpPr>
          <p:cNvPr id="19" name="Down Arrow 18"/>
          <p:cNvSpPr/>
          <p:nvPr/>
        </p:nvSpPr>
        <p:spPr>
          <a:xfrm>
            <a:off x="7488935" y="3127248"/>
            <a:ext cx="201168" cy="237744"/>
          </a:xfrm>
          <a:prstGeom prst="downArrow">
            <a:avLst/>
          </a:prstGeom>
          <a:solidFill>
            <a:srgbClr val="8A93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Rounded Rectangle 19"/>
          <p:cNvSpPr/>
          <p:nvPr/>
        </p:nvSpPr>
        <p:spPr>
          <a:xfrm>
            <a:off x="6355079" y="3383280"/>
            <a:ext cx="2468880" cy="457200"/>
          </a:xfrm>
          <a:prstGeom prst="roundRect">
            <a:avLst/>
          </a:prstGeom>
          <a:solidFill>
            <a:srgbClr val="1F3A5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50800" rIns="50800" tIns="12700" bIns="12700"/>
          <a:lstStyle/>
          <a:p>
            <a:pPr algn="ctr"/>
            <a:r>
              <a:rPr sz="1300" b="1">
                <a:solidFill>
                  <a:srgbClr val="FFFFFF"/>
                </a:solidFill>
                <a:latin typeface="Calibri"/>
              </a:rPr>
              <a:t>Altes LIS  ·  nimmt 1:n an</a:t>
            </a:r>
          </a:p>
        </p:txBody>
      </p:sp>
      <p:sp>
        <p:nvSpPr>
          <p:cNvPr id="21" name="Down Arrow 20"/>
          <p:cNvSpPr/>
          <p:nvPr/>
        </p:nvSpPr>
        <p:spPr>
          <a:xfrm>
            <a:off x="7488935" y="3858768"/>
            <a:ext cx="201168" cy="237744"/>
          </a:xfrm>
          <a:prstGeom prst="downArrow">
            <a:avLst/>
          </a:prstGeom>
          <a:solidFill>
            <a:srgbClr val="8A93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7790687" y="3840480"/>
            <a:ext cx="146304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0000"/>
              </a:lnSpc>
            </a:pPr>
            <a:r>
              <a:rPr sz="1100" b="0" i="1">
                <a:solidFill>
                  <a:srgbClr val="8A93A0"/>
                </a:solidFill>
                <a:latin typeface="Calibri"/>
              </a:rPr>
              <a:t>Magic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6217919" y="4114800"/>
            <a:ext cx="2743200" cy="713232"/>
          </a:xfrm>
          <a:prstGeom prst="roundRect">
            <a:avLst/>
          </a:prstGeom>
          <a:solidFill>
            <a:srgbClr val="F6E5DF"/>
          </a:solidFill>
          <a:ln w="25400">
            <a:solidFill>
              <a:srgbClr val="C0492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6217919" y="4187952"/>
            <a:ext cx="2743200" cy="29260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10000"/>
              </a:lnSpc>
            </a:pPr>
            <a:r>
              <a:rPr sz="1300" b="1" i="0">
                <a:solidFill>
                  <a:srgbClr val="C0492F"/>
                </a:solidFill>
                <a:latin typeface="Calibri"/>
              </a:rPr>
              <a:t>Schattenbuchhaltung / Metadaten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217919" y="4498848"/>
            <a:ext cx="2743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10000"/>
              </a:lnSpc>
            </a:pPr>
            <a:r>
              <a:rPr sz="1200" b="0" i="0">
                <a:solidFill>
                  <a:srgbClr val="2A2F3A"/>
                </a:solidFill>
                <a:latin typeface="Calibri"/>
              </a:rPr>
              <a:t>Mapping  1 ↔ 3</a:t>
            </a:r>
          </a:p>
        </p:txBody>
      </p:sp>
      <p:sp>
        <p:nvSpPr>
          <p:cNvPr id="26" name="5-Point Star 25"/>
          <p:cNvSpPr/>
          <p:nvPr/>
        </p:nvSpPr>
        <p:spPr>
          <a:xfrm>
            <a:off x="10396728" y="4187952"/>
            <a:ext cx="457200" cy="457200"/>
          </a:xfrm>
          <a:prstGeom prst="star5">
            <a:avLst/>
          </a:prstGeom>
          <a:solidFill>
            <a:srgbClr val="C0492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8778240" y="4663440"/>
            <a:ext cx="160020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10000"/>
              </a:lnSpc>
            </a:pPr>
            <a:r>
              <a:rPr sz="1050" b="1" i="0">
                <a:solidFill>
                  <a:srgbClr val="C0492F"/>
                </a:solidFill>
                <a:latin typeface="Calibri"/>
              </a:rPr>
              <a:t>Single Point of Truth</a:t>
            </a:r>
          </a:p>
        </p:txBody>
      </p:sp>
      <p:sp>
        <p:nvSpPr>
          <p:cNvPr id="28" name="Down Arrow 27"/>
          <p:cNvSpPr/>
          <p:nvPr/>
        </p:nvSpPr>
        <p:spPr>
          <a:xfrm>
            <a:off x="7488935" y="4846320"/>
            <a:ext cx="201168" cy="237744"/>
          </a:xfrm>
          <a:prstGeom prst="downArrow">
            <a:avLst/>
          </a:prstGeom>
          <a:solidFill>
            <a:srgbClr val="8A93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7790687" y="4828032"/>
            <a:ext cx="146304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0000"/>
              </a:lnSpc>
            </a:pPr>
            <a:r>
              <a:rPr sz="1100" b="0" i="1">
                <a:solidFill>
                  <a:srgbClr val="8A93A0"/>
                </a:solidFill>
                <a:latin typeface="Calibri"/>
              </a:rPr>
              <a:t>1 → 3, Vault-kompatibel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6355079" y="5102352"/>
            <a:ext cx="2468880" cy="749808"/>
          </a:xfrm>
          <a:prstGeom prst="roundRect">
            <a:avLst/>
          </a:prstGeom>
          <a:solidFill>
            <a:srgbClr val="1F3A5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6355079" y="5157216"/>
            <a:ext cx="246888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10000"/>
              </a:lnSpc>
            </a:pPr>
            <a:r>
              <a:rPr sz="1300" b="1" i="0">
                <a:solidFill>
                  <a:srgbClr val="FFFFFF"/>
                </a:solidFill>
                <a:latin typeface="Calibri"/>
              </a:rPr>
              <a:t>Vault  ·  1:1  ·  Speicher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6601967" y="5468112"/>
            <a:ext cx="566928" cy="274320"/>
          </a:xfrm>
          <a:prstGeom prst="roundRect">
            <a:avLst/>
          </a:prstGeom>
          <a:solidFill>
            <a:srgbClr val="344E7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6601967" y="5468112"/>
            <a:ext cx="566928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10000"/>
              </a:lnSpc>
            </a:pPr>
            <a:r>
              <a:rPr sz="950" b="0" i="0">
                <a:solidFill>
                  <a:srgbClr val="FFFFFF"/>
                </a:solidFill>
                <a:latin typeface="Calibri"/>
              </a:rPr>
              <a:t>Rec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7315199" y="5468112"/>
            <a:ext cx="566928" cy="274320"/>
          </a:xfrm>
          <a:prstGeom prst="roundRect">
            <a:avLst/>
          </a:prstGeom>
          <a:solidFill>
            <a:srgbClr val="344E7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TextBox 34"/>
          <p:cNvSpPr txBox="1"/>
          <p:nvPr/>
        </p:nvSpPr>
        <p:spPr>
          <a:xfrm>
            <a:off x="7315199" y="5468112"/>
            <a:ext cx="566928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10000"/>
              </a:lnSpc>
            </a:pPr>
            <a:r>
              <a:rPr sz="950" b="0" i="0">
                <a:solidFill>
                  <a:srgbClr val="FFFFFF"/>
                </a:solidFill>
                <a:latin typeface="Calibri"/>
              </a:rPr>
              <a:t>Rec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8028431" y="5468112"/>
            <a:ext cx="566928" cy="274320"/>
          </a:xfrm>
          <a:prstGeom prst="roundRect">
            <a:avLst/>
          </a:prstGeom>
          <a:solidFill>
            <a:srgbClr val="344E7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7" name="TextBox 36"/>
          <p:cNvSpPr txBox="1"/>
          <p:nvPr/>
        </p:nvSpPr>
        <p:spPr>
          <a:xfrm>
            <a:off x="8028431" y="5468112"/>
            <a:ext cx="566928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10000"/>
              </a:lnSpc>
            </a:pPr>
            <a:r>
              <a:rPr sz="950" b="0" i="0">
                <a:solidFill>
                  <a:srgbClr val="FFFFFF"/>
                </a:solidFill>
                <a:latin typeface="Calibri"/>
              </a:rPr>
              <a:t>Rec</a:t>
            </a:r>
          </a:p>
        </p:txBody>
      </p:sp>
      <p:sp>
        <p:nvSpPr>
          <p:cNvPr id="38" name="5-Point Star 37"/>
          <p:cNvSpPr/>
          <p:nvPr/>
        </p:nvSpPr>
        <p:spPr>
          <a:xfrm>
            <a:off x="10433304" y="5230368"/>
            <a:ext cx="402336" cy="402336"/>
          </a:xfrm>
          <a:prstGeom prst="star5">
            <a:avLst/>
          </a:prstGeom>
          <a:solidFill>
            <a:srgbClr val="FFFFFF"/>
          </a:solidFill>
          <a:ln w="15875">
            <a:solidFill>
              <a:srgbClr val="C3C9D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9" name="Rectangle 38"/>
          <p:cNvSpPr/>
          <p:nvPr/>
        </p:nvSpPr>
        <p:spPr>
          <a:xfrm rot="1200000">
            <a:off x="10415016" y="5413248"/>
            <a:ext cx="438912" cy="25400"/>
          </a:xfrm>
          <a:prstGeom prst="rect">
            <a:avLst/>
          </a:prstGeom>
          <a:solidFill>
            <a:srgbClr val="C0492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TextBox 39"/>
          <p:cNvSpPr txBox="1"/>
          <p:nvPr/>
        </p:nvSpPr>
        <p:spPr>
          <a:xfrm>
            <a:off x="8869680" y="5212080"/>
            <a:ext cx="150876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10000"/>
              </a:lnSpc>
            </a:pPr>
            <a:r>
              <a:rPr sz="1000" b="0" i="0">
                <a:solidFill>
                  <a:srgbClr val="8A93A0"/>
                </a:solidFill>
                <a:latin typeface="Calibri"/>
              </a:rPr>
              <a:t>müsste hier liegen</a:t>
            </a:r>
          </a:p>
        </p:txBody>
      </p:sp>
      <p:sp>
        <p:nvSpPr>
          <p:cNvPr id="41" name="Up Arrow 40"/>
          <p:cNvSpPr/>
          <p:nvPr/>
        </p:nvSpPr>
        <p:spPr>
          <a:xfrm>
            <a:off x="6025896" y="3520440"/>
            <a:ext cx="237744" cy="2240280"/>
          </a:xfrm>
          <a:prstGeom prst="upArrow">
            <a:avLst/>
          </a:prstGeom>
          <a:solidFill>
            <a:srgbClr val="D8CBC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2" name="TextBox 41"/>
          <p:cNvSpPr txBox="1"/>
          <p:nvPr/>
        </p:nvSpPr>
        <p:spPr>
          <a:xfrm>
            <a:off x="5806440" y="5806440"/>
            <a:ext cx="141732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</a:pPr>
            <a:r>
              <a:rPr sz="950" b="0" i="0">
                <a:solidFill>
                  <a:srgbClr val="C0492F"/>
                </a:solidFill>
                <a:latin typeface="Calibri"/>
              </a:rPr>
              <a:t>Lesen: zurück, wieder LIS-kompatibel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