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48A947-693D-154A-8C90-FAA4E0BE2FC9}" type="datetimeFigureOut">
              <a:rPr lang="en-DE" smtClean="0"/>
              <a:t>13.06.26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6F9AF1-A8D8-AE47-A615-F4EA07F550F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90121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F9AF1-A8D8-AE47-A615-F4EA07F550F3}" type="slidenum">
              <a:rPr lang="en-DE" smtClean="0"/>
              <a:t>1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09240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8084"/>
            <a:ext cx="12192000" cy="6866084"/>
          </a:xfrm>
          <a:prstGeom prst="rect">
            <a:avLst/>
          </a:prstGeom>
          <a:gradFill rotWithShape="1">
            <a:gsLst>
              <a:gs pos="0">
                <a:srgbClr val="28DCAA"/>
              </a:gs>
              <a:gs pos="100000">
                <a:srgbClr val="006EC7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502920" y="420624"/>
            <a:ext cx="457200" cy="2377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143000" y="310896"/>
            <a:ext cx="1005840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3000" b="1">
                <a:solidFill>
                  <a:srgbClr val="FFFFFF"/>
                </a:solidFill>
                <a:latin typeface="Fira Sans Condensed"/>
              </a:rPr>
              <a:t>Bewegungsdaten- statt Bestand – vollständige Transparenz</a:t>
            </a:r>
            <a:endParaRPr sz="3000" b="1">
              <a:solidFill>
                <a:srgbClr val="FFFFFF"/>
              </a:solidFill>
              <a:latin typeface="Fira Sans Condensed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" y="645566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0">
                <a:solidFill>
                  <a:srgbClr val="D7E6F4"/>
                </a:solidFill>
                <a:latin typeface="Fira Sans Condensed"/>
              </a:rPr>
              <a:t>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391656"/>
            <a:ext cx="16916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700" b="1">
                <a:solidFill>
                  <a:srgbClr val="FFFFFF"/>
                </a:solidFill>
                <a:latin typeface="Fira Sans Condensed"/>
              </a:rPr>
              <a:t>adesso</a:t>
            </a:r>
          </a:p>
        </p:txBody>
      </p:sp>
      <p:sp>
        <p:nvSpPr>
          <p:cNvPr id="7" name="Rectangle 6"/>
          <p:cNvSpPr/>
          <p:nvPr/>
        </p:nvSpPr>
        <p:spPr>
          <a:xfrm>
            <a:off x="868680" y="1513012"/>
            <a:ext cx="128016" cy="128016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170432" y="1421572"/>
            <a:ext cx="4206240" cy="4114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>
                <a:solidFill>
                  <a:srgbClr val="FFFFFF"/>
                </a:solidFill>
                <a:latin typeface="Fira Sans"/>
              </a:rPr>
              <a:t>Eventstream = einzige Quelle der Wahrheit</a:t>
            </a:r>
          </a:p>
        </p:txBody>
      </p:sp>
      <p:sp>
        <p:nvSpPr>
          <p:cNvPr id="9" name="Rectangle 8"/>
          <p:cNvSpPr/>
          <p:nvPr/>
        </p:nvSpPr>
        <p:spPr>
          <a:xfrm>
            <a:off x="868680" y="2061652"/>
            <a:ext cx="128016" cy="128016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70432" y="2048994"/>
            <a:ext cx="4206240" cy="2539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e-DE" sz="1650" b="0" i="0">
                <a:solidFill>
                  <a:srgbClr val="FFFFFF"/>
                </a:solidFill>
                <a:latin typeface="Fira Sans"/>
              </a:rPr>
              <a:t>JEDE Transkation im Stream sichtbar </a:t>
            </a:r>
            <a:endParaRPr sz="1650" b="0" i="0">
              <a:solidFill>
                <a:srgbClr val="FFFFFF"/>
              </a:solidFill>
              <a:latin typeface="Fira San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68680" y="2610292"/>
            <a:ext cx="128016" cy="128016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170432" y="2597634"/>
            <a:ext cx="4206240" cy="2539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e-DE" sz="1650" b="0" i="0">
                <a:solidFill>
                  <a:srgbClr val="FFFFFF"/>
                </a:solidFill>
                <a:latin typeface="Fira Sans"/>
              </a:rPr>
              <a:t>Ein Datenformat für alle Projektionen</a:t>
            </a:r>
            <a:endParaRPr sz="1650" b="0" i="0">
              <a:solidFill>
                <a:srgbClr val="FFFFFF"/>
              </a:solidFill>
              <a:latin typeface="Fira San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6035040" y="1828800"/>
            <a:ext cx="822960" cy="822960"/>
          </a:xfrm>
          <a:prstGeom prst="ellipse">
            <a:avLst/>
          </a:prstGeom>
          <a:solidFill>
            <a:srgbClr val="FFFFFF"/>
          </a:solidFill>
          <a:ln w="50800">
            <a:solidFill>
              <a:srgbClr val="0E2A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6153912" y="1938528"/>
            <a:ext cx="155448" cy="118872"/>
          </a:xfrm>
          <a:prstGeom prst="ellipse">
            <a:avLst/>
          </a:prstGeom>
          <a:solidFill>
            <a:srgbClr val="E6E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 rot="2700000">
            <a:off x="6655003" y="2599639"/>
            <a:ext cx="438912" cy="137160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394960" y="2798064"/>
            <a:ext cx="210312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Fira Sans"/>
              </a:rPr>
              <a:t>Gruppen-Reporting</a:t>
            </a:r>
          </a:p>
        </p:txBody>
      </p:sp>
      <p:sp>
        <p:nvSpPr>
          <p:cNvPr id="17" name="Oval 16"/>
          <p:cNvSpPr/>
          <p:nvPr/>
        </p:nvSpPr>
        <p:spPr>
          <a:xfrm>
            <a:off x="8229600" y="1828800"/>
            <a:ext cx="822960" cy="822960"/>
          </a:xfrm>
          <a:prstGeom prst="ellipse">
            <a:avLst/>
          </a:prstGeom>
          <a:solidFill>
            <a:srgbClr val="FFFFFF"/>
          </a:solidFill>
          <a:ln w="50800">
            <a:solidFill>
              <a:srgbClr val="0E2A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8348472" y="1938528"/>
            <a:ext cx="155448" cy="118872"/>
          </a:xfrm>
          <a:prstGeom prst="ellipse">
            <a:avLst/>
          </a:prstGeom>
          <a:solidFill>
            <a:srgbClr val="E6E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 rot="2700000">
            <a:off x="8849563" y="2599639"/>
            <a:ext cx="438912" cy="137160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7589520" y="2798064"/>
            <a:ext cx="210312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Fira Sans"/>
              </a:rPr>
              <a:t>Optimierung der Auslastung</a:t>
            </a:r>
          </a:p>
        </p:txBody>
      </p:sp>
      <p:sp>
        <p:nvSpPr>
          <p:cNvPr id="21" name="Oval 20"/>
          <p:cNvSpPr/>
          <p:nvPr/>
        </p:nvSpPr>
        <p:spPr>
          <a:xfrm>
            <a:off x="10149840" y="1828800"/>
            <a:ext cx="822960" cy="822960"/>
          </a:xfrm>
          <a:prstGeom prst="ellipse">
            <a:avLst/>
          </a:prstGeom>
          <a:solidFill>
            <a:srgbClr val="FFFFFF"/>
          </a:solidFill>
          <a:ln w="50800">
            <a:solidFill>
              <a:srgbClr val="0E2A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10268712" y="1938528"/>
            <a:ext cx="155448" cy="118872"/>
          </a:xfrm>
          <a:prstGeom prst="ellipse">
            <a:avLst/>
          </a:prstGeom>
          <a:solidFill>
            <a:srgbClr val="E6E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ounded Rectangle 22"/>
          <p:cNvSpPr/>
          <p:nvPr/>
        </p:nvSpPr>
        <p:spPr>
          <a:xfrm rot="2700000">
            <a:off x="10769803" y="2599639"/>
            <a:ext cx="438912" cy="137160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9692640" y="2798064"/>
            <a:ext cx="173736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Fira Sans"/>
              </a:rPr>
              <a:t>Abrechnungen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914400" y="4069080"/>
            <a:ext cx="10360152" cy="420624"/>
          </a:xfrm>
          <a:prstGeom prst="rightArrow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166360" y="4105656"/>
            <a:ext cx="1828800" cy="34747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Fira Sans"/>
              </a:rPr>
              <a:t>Eventstream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440170" y="2651760"/>
            <a:ext cx="12700" cy="141732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8634730" y="2651760"/>
            <a:ext cx="12700" cy="141732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10554970" y="2651760"/>
            <a:ext cx="12700" cy="141732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749808" y="5486400"/>
            <a:ext cx="457200" cy="457200"/>
          </a:xfrm>
          <a:prstGeom prst="ellipse">
            <a:avLst/>
          </a:prstGeom>
          <a:solidFill>
            <a:srgbClr val="E6EFF8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Oval 30"/>
          <p:cNvSpPr/>
          <p:nvPr/>
        </p:nvSpPr>
        <p:spPr>
          <a:xfrm>
            <a:off x="10981944" y="5486400"/>
            <a:ext cx="457200" cy="457200"/>
          </a:xfrm>
          <a:prstGeom prst="ellipse">
            <a:avLst/>
          </a:prstGeom>
          <a:solidFill>
            <a:srgbClr val="E6EFF8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ounded Rectangle 31"/>
          <p:cNvSpPr/>
          <p:nvPr/>
        </p:nvSpPr>
        <p:spPr>
          <a:xfrm>
            <a:off x="914400" y="5577840"/>
            <a:ext cx="10360152" cy="274320"/>
          </a:xfrm>
          <a:prstGeom prst="roundRect">
            <a:avLst/>
          </a:prstGeom>
          <a:solidFill>
            <a:srgbClr val="E6E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ounded Rectangle 32"/>
          <p:cNvSpPr/>
          <p:nvPr/>
        </p:nvSpPr>
        <p:spPr>
          <a:xfrm>
            <a:off x="4983480" y="4754880"/>
            <a:ext cx="2240280" cy="1371600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ounded Rectangle 33"/>
          <p:cNvSpPr/>
          <p:nvPr/>
        </p:nvSpPr>
        <p:spPr>
          <a:xfrm>
            <a:off x="5257800" y="4956048"/>
            <a:ext cx="1691640" cy="292608"/>
          </a:xfrm>
          <a:prstGeom prst="roundRect">
            <a:avLst/>
          </a:prstGeom>
          <a:solidFill>
            <a:srgbClr val="344E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5303520" y="5431536"/>
            <a:ext cx="137160" cy="137160"/>
          </a:xfrm>
          <a:prstGeom prst="ellipse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Oval 35"/>
          <p:cNvSpPr/>
          <p:nvPr/>
        </p:nvSpPr>
        <p:spPr>
          <a:xfrm>
            <a:off x="5532120" y="5431536"/>
            <a:ext cx="137160" cy="13716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ectangle 36"/>
          <p:cNvSpPr/>
          <p:nvPr/>
        </p:nvSpPr>
        <p:spPr>
          <a:xfrm>
            <a:off x="4965192" y="5559552"/>
            <a:ext cx="128016" cy="310896"/>
          </a:xfrm>
          <a:prstGeom prst="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Rectangle 37"/>
          <p:cNvSpPr/>
          <p:nvPr/>
        </p:nvSpPr>
        <p:spPr>
          <a:xfrm>
            <a:off x="7114032" y="5559552"/>
            <a:ext cx="128016" cy="310896"/>
          </a:xfrm>
          <a:prstGeom prst="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ounded Rectangle 38"/>
          <p:cNvSpPr/>
          <p:nvPr/>
        </p:nvSpPr>
        <p:spPr>
          <a:xfrm>
            <a:off x="131673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39"/>
          <p:cNvSpPr/>
          <p:nvPr/>
        </p:nvSpPr>
        <p:spPr>
          <a:xfrm>
            <a:off x="1329436" y="5349240"/>
            <a:ext cx="175768" cy="228600"/>
          </a:xfrm>
          <a:prstGeom prst="round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ounded Rectangle 40"/>
          <p:cNvSpPr/>
          <p:nvPr/>
        </p:nvSpPr>
        <p:spPr>
          <a:xfrm>
            <a:off x="129844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ounded Rectangle 41"/>
          <p:cNvSpPr/>
          <p:nvPr/>
        </p:nvSpPr>
        <p:spPr>
          <a:xfrm>
            <a:off x="181965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Rounded Rectangle 42"/>
          <p:cNvSpPr/>
          <p:nvPr/>
        </p:nvSpPr>
        <p:spPr>
          <a:xfrm>
            <a:off x="1832356" y="5349240"/>
            <a:ext cx="175768" cy="228600"/>
          </a:xfrm>
          <a:prstGeom prst="roundRect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Rounded Rectangle 43"/>
          <p:cNvSpPr/>
          <p:nvPr/>
        </p:nvSpPr>
        <p:spPr>
          <a:xfrm>
            <a:off x="180136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Rounded Rectangle 44"/>
          <p:cNvSpPr/>
          <p:nvPr/>
        </p:nvSpPr>
        <p:spPr>
          <a:xfrm>
            <a:off x="232257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ounded Rectangle 45"/>
          <p:cNvSpPr/>
          <p:nvPr/>
        </p:nvSpPr>
        <p:spPr>
          <a:xfrm>
            <a:off x="2335276" y="5349240"/>
            <a:ext cx="175768" cy="228600"/>
          </a:xfrm>
          <a:prstGeom prst="roundRect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Rounded Rectangle 46"/>
          <p:cNvSpPr/>
          <p:nvPr/>
        </p:nvSpPr>
        <p:spPr>
          <a:xfrm>
            <a:off x="230428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Rounded Rectangle 47"/>
          <p:cNvSpPr/>
          <p:nvPr/>
        </p:nvSpPr>
        <p:spPr>
          <a:xfrm>
            <a:off x="282549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Rounded Rectangle 48"/>
          <p:cNvSpPr/>
          <p:nvPr/>
        </p:nvSpPr>
        <p:spPr>
          <a:xfrm>
            <a:off x="2838196" y="5349240"/>
            <a:ext cx="175768" cy="228600"/>
          </a:xfrm>
          <a:prstGeom prst="round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Rounded Rectangle 49"/>
          <p:cNvSpPr/>
          <p:nvPr/>
        </p:nvSpPr>
        <p:spPr>
          <a:xfrm>
            <a:off x="280720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Rounded Rectangle 50"/>
          <p:cNvSpPr/>
          <p:nvPr/>
        </p:nvSpPr>
        <p:spPr>
          <a:xfrm>
            <a:off x="332841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Rounded Rectangle 51"/>
          <p:cNvSpPr/>
          <p:nvPr/>
        </p:nvSpPr>
        <p:spPr>
          <a:xfrm>
            <a:off x="3341116" y="5349240"/>
            <a:ext cx="175768" cy="228600"/>
          </a:xfrm>
          <a:prstGeom prst="roundRect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Rounded Rectangle 52"/>
          <p:cNvSpPr/>
          <p:nvPr/>
        </p:nvSpPr>
        <p:spPr>
          <a:xfrm>
            <a:off x="331012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Rounded Rectangle 53"/>
          <p:cNvSpPr/>
          <p:nvPr/>
        </p:nvSpPr>
        <p:spPr>
          <a:xfrm>
            <a:off x="383133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Rounded Rectangle 54"/>
          <p:cNvSpPr/>
          <p:nvPr/>
        </p:nvSpPr>
        <p:spPr>
          <a:xfrm>
            <a:off x="3844036" y="5349240"/>
            <a:ext cx="175768" cy="228600"/>
          </a:xfrm>
          <a:prstGeom prst="roundRect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Rounded Rectangle 55"/>
          <p:cNvSpPr/>
          <p:nvPr/>
        </p:nvSpPr>
        <p:spPr>
          <a:xfrm>
            <a:off x="381304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Rounded Rectangle 56"/>
          <p:cNvSpPr/>
          <p:nvPr/>
        </p:nvSpPr>
        <p:spPr>
          <a:xfrm>
            <a:off x="433425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Rounded Rectangle 57"/>
          <p:cNvSpPr/>
          <p:nvPr/>
        </p:nvSpPr>
        <p:spPr>
          <a:xfrm>
            <a:off x="4346956" y="5349240"/>
            <a:ext cx="175768" cy="228600"/>
          </a:xfrm>
          <a:prstGeom prst="round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Rounded Rectangle 58"/>
          <p:cNvSpPr/>
          <p:nvPr/>
        </p:nvSpPr>
        <p:spPr>
          <a:xfrm>
            <a:off x="431596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Rounded Rectangle 59"/>
          <p:cNvSpPr/>
          <p:nvPr/>
        </p:nvSpPr>
        <p:spPr>
          <a:xfrm>
            <a:off x="744321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Rounded Rectangle 60"/>
          <p:cNvSpPr/>
          <p:nvPr/>
        </p:nvSpPr>
        <p:spPr>
          <a:xfrm>
            <a:off x="7455916" y="5349240"/>
            <a:ext cx="175768" cy="228600"/>
          </a:xfrm>
          <a:prstGeom prst="roundRect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Rounded Rectangle 61"/>
          <p:cNvSpPr/>
          <p:nvPr/>
        </p:nvSpPr>
        <p:spPr>
          <a:xfrm>
            <a:off x="742492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Rounded Rectangle 62"/>
          <p:cNvSpPr/>
          <p:nvPr/>
        </p:nvSpPr>
        <p:spPr>
          <a:xfrm>
            <a:off x="794613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Rounded Rectangle 63"/>
          <p:cNvSpPr/>
          <p:nvPr/>
        </p:nvSpPr>
        <p:spPr>
          <a:xfrm>
            <a:off x="7958836" y="5349240"/>
            <a:ext cx="175768" cy="228600"/>
          </a:xfrm>
          <a:prstGeom prst="roundRect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Rounded Rectangle 64"/>
          <p:cNvSpPr/>
          <p:nvPr/>
        </p:nvSpPr>
        <p:spPr>
          <a:xfrm>
            <a:off x="792784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Rounded Rectangle 65"/>
          <p:cNvSpPr/>
          <p:nvPr/>
        </p:nvSpPr>
        <p:spPr>
          <a:xfrm>
            <a:off x="844905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Rounded Rectangle 66"/>
          <p:cNvSpPr/>
          <p:nvPr/>
        </p:nvSpPr>
        <p:spPr>
          <a:xfrm>
            <a:off x="8461756" y="5349240"/>
            <a:ext cx="175768" cy="228600"/>
          </a:xfrm>
          <a:prstGeom prst="round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Rounded Rectangle 67"/>
          <p:cNvSpPr/>
          <p:nvPr/>
        </p:nvSpPr>
        <p:spPr>
          <a:xfrm>
            <a:off x="843076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Rounded Rectangle 68"/>
          <p:cNvSpPr/>
          <p:nvPr/>
        </p:nvSpPr>
        <p:spPr>
          <a:xfrm>
            <a:off x="895197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Rounded Rectangle 69"/>
          <p:cNvSpPr/>
          <p:nvPr/>
        </p:nvSpPr>
        <p:spPr>
          <a:xfrm>
            <a:off x="8964676" y="5349240"/>
            <a:ext cx="175768" cy="228600"/>
          </a:xfrm>
          <a:prstGeom prst="roundRect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Rounded Rectangle 70"/>
          <p:cNvSpPr/>
          <p:nvPr/>
        </p:nvSpPr>
        <p:spPr>
          <a:xfrm>
            <a:off x="893368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Rounded Rectangle 71"/>
          <p:cNvSpPr/>
          <p:nvPr/>
        </p:nvSpPr>
        <p:spPr>
          <a:xfrm>
            <a:off x="945489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Rounded Rectangle 72"/>
          <p:cNvSpPr/>
          <p:nvPr/>
        </p:nvSpPr>
        <p:spPr>
          <a:xfrm>
            <a:off x="9467596" y="5349240"/>
            <a:ext cx="175768" cy="228600"/>
          </a:xfrm>
          <a:prstGeom prst="roundRect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Rounded Rectangle 73"/>
          <p:cNvSpPr/>
          <p:nvPr/>
        </p:nvSpPr>
        <p:spPr>
          <a:xfrm>
            <a:off x="943660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Rounded Rectangle 74"/>
          <p:cNvSpPr/>
          <p:nvPr/>
        </p:nvSpPr>
        <p:spPr>
          <a:xfrm>
            <a:off x="995781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Rounded Rectangle 75"/>
          <p:cNvSpPr/>
          <p:nvPr/>
        </p:nvSpPr>
        <p:spPr>
          <a:xfrm>
            <a:off x="9970516" y="5349240"/>
            <a:ext cx="175768" cy="228600"/>
          </a:xfrm>
          <a:prstGeom prst="round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Rounded Rectangle 76"/>
          <p:cNvSpPr/>
          <p:nvPr/>
        </p:nvSpPr>
        <p:spPr>
          <a:xfrm>
            <a:off x="993952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Rectangle 77"/>
          <p:cNvSpPr/>
          <p:nvPr/>
        </p:nvSpPr>
        <p:spPr>
          <a:xfrm>
            <a:off x="141224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9" name="Oval 78"/>
          <p:cNvSpPr/>
          <p:nvPr/>
        </p:nvSpPr>
        <p:spPr>
          <a:xfrm>
            <a:off x="137160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Rectangle 79"/>
          <p:cNvSpPr/>
          <p:nvPr/>
        </p:nvSpPr>
        <p:spPr>
          <a:xfrm>
            <a:off x="191516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Oval 80"/>
          <p:cNvSpPr/>
          <p:nvPr/>
        </p:nvSpPr>
        <p:spPr>
          <a:xfrm>
            <a:off x="187452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Rectangle 81"/>
          <p:cNvSpPr/>
          <p:nvPr/>
        </p:nvSpPr>
        <p:spPr>
          <a:xfrm>
            <a:off x="241808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3" name="Oval 82"/>
          <p:cNvSpPr/>
          <p:nvPr/>
        </p:nvSpPr>
        <p:spPr>
          <a:xfrm>
            <a:off x="237744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4" name="Rectangle 83"/>
          <p:cNvSpPr/>
          <p:nvPr/>
        </p:nvSpPr>
        <p:spPr>
          <a:xfrm>
            <a:off x="292100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Oval 84"/>
          <p:cNvSpPr/>
          <p:nvPr/>
        </p:nvSpPr>
        <p:spPr>
          <a:xfrm>
            <a:off x="288036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6" name="Rectangle 85"/>
          <p:cNvSpPr/>
          <p:nvPr/>
        </p:nvSpPr>
        <p:spPr>
          <a:xfrm>
            <a:off x="342392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7" name="Oval 86"/>
          <p:cNvSpPr/>
          <p:nvPr/>
        </p:nvSpPr>
        <p:spPr>
          <a:xfrm>
            <a:off x="338328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8" name="Rectangle 87"/>
          <p:cNvSpPr/>
          <p:nvPr/>
        </p:nvSpPr>
        <p:spPr>
          <a:xfrm>
            <a:off x="392684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9" name="Oval 88"/>
          <p:cNvSpPr/>
          <p:nvPr/>
        </p:nvSpPr>
        <p:spPr>
          <a:xfrm>
            <a:off x="388620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0" name="Rectangle 89"/>
          <p:cNvSpPr/>
          <p:nvPr/>
        </p:nvSpPr>
        <p:spPr>
          <a:xfrm>
            <a:off x="442976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1" name="Oval 90"/>
          <p:cNvSpPr/>
          <p:nvPr/>
        </p:nvSpPr>
        <p:spPr>
          <a:xfrm>
            <a:off x="438912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2" name="Rectangle 91"/>
          <p:cNvSpPr/>
          <p:nvPr/>
        </p:nvSpPr>
        <p:spPr>
          <a:xfrm>
            <a:off x="753872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" name="Oval 92"/>
          <p:cNvSpPr/>
          <p:nvPr/>
        </p:nvSpPr>
        <p:spPr>
          <a:xfrm>
            <a:off x="749808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4" name="Rectangle 93"/>
          <p:cNvSpPr/>
          <p:nvPr/>
        </p:nvSpPr>
        <p:spPr>
          <a:xfrm>
            <a:off x="804164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5" name="Oval 94"/>
          <p:cNvSpPr/>
          <p:nvPr/>
        </p:nvSpPr>
        <p:spPr>
          <a:xfrm>
            <a:off x="800100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6" name="Rectangle 95"/>
          <p:cNvSpPr/>
          <p:nvPr/>
        </p:nvSpPr>
        <p:spPr>
          <a:xfrm>
            <a:off x="854456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7" name="Oval 96"/>
          <p:cNvSpPr/>
          <p:nvPr/>
        </p:nvSpPr>
        <p:spPr>
          <a:xfrm>
            <a:off x="850392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8" name="Rectangle 97"/>
          <p:cNvSpPr/>
          <p:nvPr/>
        </p:nvSpPr>
        <p:spPr>
          <a:xfrm>
            <a:off x="904748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9" name="Oval 98"/>
          <p:cNvSpPr/>
          <p:nvPr/>
        </p:nvSpPr>
        <p:spPr>
          <a:xfrm>
            <a:off x="900684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0" name="Rectangle 99"/>
          <p:cNvSpPr/>
          <p:nvPr/>
        </p:nvSpPr>
        <p:spPr>
          <a:xfrm>
            <a:off x="955040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1" name="Oval 100"/>
          <p:cNvSpPr/>
          <p:nvPr/>
        </p:nvSpPr>
        <p:spPr>
          <a:xfrm>
            <a:off x="950976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2" name="Rectangle 101"/>
          <p:cNvSpPr/>
          <p:nvPr/>
        </p:nvSpPr>
        <p:spPr>
          <a:xfrm>
            <a:off x="1005332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3" name="Oval 102"/>
          <p:cNvSpPr/>
          <p:nvPr/>
        </p:nvSpPr>
        <p:spPr>
          <a:xfrm>
            <a:off x="1001268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C8A184F3-26D9-4465-C44C-3C98EF056C9E}"/>
              </a:ext>
            </a:extLst>
          </p:cNvPr>
          <p:cNvSpPr txBox="1"/>
          <p:nvPr/>
        </p:nvSpPr>
        <p:spPr>
          <a:xfrm>
            <a:off x="1173972" y="791511"/>
            <a:ext cx="4206240" cy="2539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>
                <a:solidFill>
                  <a:srgbClr val="FFFFFF"/>
                </a:solidFill>
                <a:latin typeface="Fira Sans"/>
              </a:rPr>
              <a:t>Event</a:t>
            </a:r>
            <a:r>
              <a:rPr lang="de-DE" sz="1650" b="1" i="0">
                <a:solidFill>
                  <a:srgbClr val="FFFFFF"/>
                </a:solidFill>
                <a:latin typeface="Fira Sans"/>
              </a:rPr>
              <a:t> Sourcing</a:t>
            </a:r>
            <a:endParaRPr sz="1650" b="1" i="0">
              <a:solidFill>
                <a:srgbClr val="FFFFFF"/>
              </a:solidFill>
              <a:latin typeface="Fira San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B2651EF8-01D7-DCB0-1C01-5D439C5B0B7C}"/>
              </a:ext>
            </a:extLst>
          </p:cNvPr>
          <p:cNvSpPr txBox="1"/>
          <p:nvPr/>
        </p:nvSpPr>
        <p:spPr>
          <a:xfrm>
            <a:off x="11000232" y="4580084"/>
            <a:ext cx="822960" cy="2539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e-DE" sz="1650" b="1">
                <a:solidFill>
                  <a:srgbClr val="FFFFFF"/>
                </a:solidFill>
                <a:latin typeface="Fira Sans"/>
              </a:rPr>
              <a:t>Heute</a:t>
            </a:r>
            <a:endParaRPr sz="1650" b="1" i="0">
              <a:solidFill>
                <a:srgbClr val="FFFFFF"/>
              </a:solidFill>
              <a:latin typeface="Fira Sans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8341B304-5408-C8FE-8A2B-4FAB11138249}"/>
              </a:ext>
            </a:extLst>
          </p:cNvPr>
          <p:cNvSpPr txBox="1"/>
          <p:nvPr/>
        </p:nvSpPr>
        <p:spPr>
          <a:xfrm>
            <a:off x="566928" y="3849622"/>
            <a:ext cx="1673860" cy="2539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e-DE" sz="1650" b="1">
                <a:solidFill>
                  <a:srgbClr val="FFFFFF"/>
                </a:solidFill>
                <a:latin typeface="Fira Sans"/>
              </a:rPr>
              <a:t>Heute – 10 Tage</a:t>
            </a:r>
            <a:endParaRPr sz="1650" b="1" i="0">
              <a:solidFill>
                <a:srgbClr val="FFFFFF"/>
              </a:solidFill>
              <a:latin typeface="Fira Sans"/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B4C17F76-98B3-8A2F-17A3-F0C73CBA5963}"/>
              </a:ext>
            </a:extLst>
          </p:cNvPr>
          <p:cNvSpPr/>
          <p:nvPr/>
        </p:nvSpPr>
        <p:spPr>
          <a:xfrm>
            <a:off x="797799" y="3145466"/>
            <a:ext cx="128016" cy="128016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CF92B6F4-4119-CAD5-D843-6CD2D831DCE1}"/>
              </a:ext>
            </a:extLst>
          </p:cNvPr>
          <p:cNvSpPr txBox="1"/>
          <p:nvPr/>
        </p:nvSpPr>
        <p:spPr>
          <a:xfrm>
            <a:off x="1099551" y="3005851"/>
            <a:ext cx="4206240" cy="50783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e-DE" sz="1650" b="0" i="0">
                <a:solidFill>
                  <a:srgbClr val="FFFFFF"/>
                </a:solidFill>
                <a:latin typeface="Fira Sans"/>
              </a:rPr>
              <a:t>Keine Einschränkungen durch techn. Restriktionen</a:t>
            </a:r>
            <a:endParaRPr sz="1650" b="0" i="0">
              <a:solidFill>
                <a:srgbClr val="FFFFFF"/>
              </a:solidFill>
              <a:latin typeface="Fira Sans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AA94B426-DEDF-1F85-6DBC-24B2B50FAC4E}"/>
              </a:ext>
            </a:extLst>
          </p:cNvPr>
          <p:cNvSpPr txBox="1"/>
          <p:nvPr/>
        </p:nvSpPr>
        <p:spPr>
          <a:xfrm>
            <a:off x="6521312" y="3555889"/>
            <a:ext cx="1642364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e-DE" sz="1400" b="0" i="0">
                <a:solidFill>
                  <a:srgbClr val="FFFFFF"/>
                </a:solidFill>
                <a:latin typeface="Fira Sans"/>
              </a:rPr>
              <a:t>Projektion</a:t>
            </a:r>
            <a:endParaRPr sz="1400" b="0" i="0">
              <a:solidFill>
                <a:srgbClr val="FFFFFF"/>
              </a:solidFill>
              <a:latin typeface="Fira Sans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EF594BA0-AB5C-408E-4471-4696A6C43F22}"/>
              </a:ext>
            </a:extLst>
          </p:cNvPr>
          <p:cNvSpPr txBox="1"/>
          <p:nvPr/>
        </p:nvSpPr>
        <p:spPr>
          <a:xfrm>
            <a:off x="8689778" y="3625036"/>
            <a:ext cx="1642364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e-DE" sz="1400" b="0" i="0">
                <a:solidFill>
                  <a:srgbClr val="FFFFFF"/>
                </a:solidFill>
                <a:latin typeface="Fira Sans"/>
              </a:rPr>
              <a:t>Projektion</a:t>
            </a:r>
            <a:endParaRPr sz="1400" b="0" i="0">
              <a:solidFill>
                <a:srgbClr val="FFFFFF"/>
              </a:solidFill>
              <a:latin typeface="Fira Sans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F21FAF9-450C-D297-5718-75B1868679EB}"/>
              </a:ext>
            </a:extLst>
          </p:cNvPr>
          <p:cNvSpPr txBox="1"/>
          <p:nvPr/>
        </p:nvSpPr>
        <p:spPr>
          <a:xfrm>
            <a:off x="10637023" y="3670344"/>
            <a:ext cx="1642364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e-DE" sz="1400" b="0" i="0">
                <a:solidFill>
                  <a:srgbClr val="FFFFFF"/>
                </a:solidFill>
                <a:latin typeface="Fira Sans"/>
              </a:rPr>
              <a:t>Projektion</a:t>
            </a:r>
            <a:endParaRPr sz="1400" b="0" i="0">
              <a:solidFill>
                <a:srgbClr val="FFFFFF"/>
              </a:solidFill>
              <a:latin typeface="Fira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47</Words>
  <Application>Microsoft Macintosh PowerPoint</Application>
  <PresentationFormat>Widescreen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Fira Sans</vt:lpstr>
      <vt:lpstr>Fira Sans Condensed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Microsoft Office User</cp:lastModifiedBy>
  <cp:revision>3</cp:revision>
  <dcterms:created xsi:type="dcterms:W3CDTF">2013-01-27T09:14:16Z</dcterms:created>
  <dcterms:modified xsi:type="dcterms:W3CDTF">2026-06-13T09:33:04Z</dcterms:modified>
  <cp:category/>
</cp:coreProperties>
</file>