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3D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502920" y="420624"/>
            <a:ext cx="457200" cy="237744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143000" y="310896"/>
            <a:ext cx="1005840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000" b="1">
                <a:solidFill>
                  <a:srgbClr val="FFFFFF"/>
                </a:solidFill>
                <a:latin typeface="Fira Sans Condensed"/>
              </a:rPr>
              <a:t>Funktionszuordnung je System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455664"/>
            <a:ext cx="914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>
                <a:solidFill>
                  <a:srgbClr val="D7E6F4"/>
                </a:solidFill>
                <a:latin typeface="Fira Sans Condensed"/>
              </a:rPr>
              <a:t>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12680" y="6391656"/>
            <a:ext cx="1691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1700" b="1">
                <a:solidFill>
                  <a:srgbClr val="FFFFFF"/>
                </a:solidFill>
                <a:latin typeface="Fira Sans Condensed"/>
              </a:rPr>
              <a:t>adesso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84048" y="877824"/>
            <a:ext cx="1143000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100" b="0">
                <a:solidFill>
                  <a:srgbClr val="D7E6F4"/>
                </a:solidFill>
                <a:latin typeface="Fira Sans Condensed"/>
              </a:rPr>
              <a:t>Dunkel/fett = nur dieses System   ·   grau „· auch: …" = Funktion liegt auch in anderen Systemen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65760" y="1335024"/>
            <a:ext cx="2724912" cy="4956048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66928" y="1463040"/>
            <a:ext cx="2322576" cy="2926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400" b="1">
                <a:solidFill>
                  <a:srgbClr val="0E2A47"/>
                </a:solidFill>
                <a:latin typeface="Fira Sans"/>
              </a:rPr>
              <a:t>Integrationsserver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36192" y="1499616"/>
            <a:ext cx="1371600" cy="2194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/>
            <a:r>
              <a:rPr sz="850" b="0">
                <a:solidFill>
                  <a:srgbClr val="6B7785"/>
                </a:solidFill>
                <a:latin typeface="Fira Sans Condensed"/>
              </a:rPr>
              <a:t>27 · 22 nur hier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66928" y="1792224"/>
            <a:ext cx="2322576" cy="27432"/>
          </a:xfrm>
          <a:prstGeom prst="rect">
            <a:avLst/>
          </a:prstGeom>
          <a:solidFill>
            <a:srgbClr val="FF98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66928" y="1901952"/>
            <a:ext cx="2359152" cy="427939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6000"/>
              </a:lnSpc>
              <a:spcAft>
                <a:spcPts val="150"/>
              </a:spcAft>
            </a:pPr>
            <a:r>
              <a:rPr sz="900" b="1">
                <a:solidFill>
                  <a:srgbClr val="0E2A47"/>
                </a:solidFill>
                <a:latin typeface="Fira Sans Condensed"/>
              </a:rPr>
              <a:t>Patienten- &amp; Falldaten</a:t>
            </a:r>
          </a:p>
          <a:p>
            <a:pPr algn="l">
              <a:lnSpc>
                <a:spcPct val="96000"/>
              </a:lnSpc>
              <a:spcAft>
                <a:spcPts val="150"/>
              </a:spcAft>
            </a:pPr>
            <a:r>
              <a:rPr sz="900" b="1">
                <a:solidFill>
                  <a:srgbClr val="0E2A47"/>
                </a:solidFill>
                <a:latin typeface="Fira Sans Condensed"/>
              </a:rPr>
              <a:t>Material- &amp; Röhrchenlogik</a:t>
            </a:r>
          </a:p>
          <a:p>
            <a:pPr algn="l">
              <a:lnSpc>
                <a:spcPct val="96000"/>
              </a:lnSpc>
              <a:spcAft>
                <a:spcPts val="150"/>
              </a:spcAft>
            </a:pPr>
            <a:r>
              <a:rPr sz="900" b="1">
                <a:solidFill>
                  <a:srgbClr val="0E2A47"/>
                </a:solidFill>
                <a:latin typeface="Fira Sans Condensed"/>
              </a:rPr>
              <a:t>Präanalytische Prüfung</a:t>
            </a:r>
          </a:p>
          <a:p>
            <a:pPr algn="l">
              <a:lnSpc>
                <a:spcPct val="96000"/>
              </a:lnSpc>
              <a:spcAft>
                <a:spcPts val="150"/>
              </a:spcAft>
            </a:pPr>
            <a:r>
              <a:rPr sz="900" b="1">
                <a:solidFill>
                  <a:srgbClr val="0E2A47"/>
                </a:solidFill>
                <a:latin typeface="Fira Sans Condensed"/>
              </a:rPr>
              <a:t>Arbeitslisten &amp; Workplaces</a:t>
            </a:r>
          </a:p>
          <a:p>
            <a:pPr algn="l">
              <a:lnSpc>
                <a:spcPct val="96000"/>
              </a:lnSpc>
              <a:spcAft>
                <a:spcPts val="150"/>
              </a:spcAft>
            </a:pPr>
            <a:r>
              <a:rPr sz="900" b="1">
                <a:solidFill>
                  <a:srgbClr val="0E2A47"/>
                </a:solidFill>
                <a:latin typeface="Fira Sans Condensed"/>
              </a:rPr>
              <a:t>Ergebniserfassung</a:t>
            </a:r>
          </a:p>
          <a:p>
            <a:pPr algn="l">
              <a:lnSpc>
                <a:spcPct val="96000"/>
              </a:lnSpc>
              <a:spcAft>
                <a:spcPts val="150"/>
              </a:spcAft>
            </a:pPr>
            <a:r>
              <a:rPr sz="900" b="1">
                <a:solidFill>
                  <a:srgbClr val="0E2A47"/>
                </a:solidFill>
                <a:latin typeface="Fira Sans Condensed"/>
              </a:rPr>
              <a:t>Referenzbereiche</a:t>
            </a:r>
          </a:p>
          <a:p>
            <a:pPr algn="l">
              <a:lnSpc>
                <a:spcPct val="96000"/>
              </a:lnSpc>
              <a:spcAft>
                <a:spcPts val="150"/>
              </a:spcAft>
            </a:pPr>
            <a:r>
              <a:rPr sz="900" b="1">
                <a:solidFill>
                  <a:srgbClr val="0E2A47"/>
                </a:solidFill>
                <a:latin typeface="Fira Sans Condensed"/>
              </a:rPr>
              <a:t>Ärztliche/medizinische Validierung</a:t>
            </a:r>
          </a:p>
          <a:p>
            <a:pPr algn="l">
              <a:lnSpc>
                <a:spcPct val="96000"/>
              </a:lnSpc>
              <a:spcAft>
                <a:spcPts val="150"/>
              </a:spcAft>
            </a:pPr>
            <a:r>
              <a:rPr sz="900" b="1">
                <a:solidFill>
                  <a:srgbClr val="0E2A47"/>
                </a:solidFill>
                <a:latin typeface="Fira Sans Condensed"/>
              </a:rPr>
              <a:t>Pathologische Wertkennzeichnung</a:t>
            </a:r>
          </a:p>
          <a:p>
            <a:pPr algn="l">
              <a:lnSpc>
                <a:spcPct val="96000"/>
              </a:lnSpc>
              <a:spcAft>
                <a:spcPts val="150"/>
              </a:spcAft>
            </a:pPr>
            <a:r>
              <a:rPr sz="900" b="1">
                <a:solidFill>
                  <a:srgbClr val="0E2A47"/>
                </a:solidFill>
                <a:latin typeface="Fira Sans Condensed"/>
              </a:rPr>
              <a:t>HL7-Kommunikation</a:t>
            </a:r>
          </a:p>
          <a:p>
            <a:pPr algn="l">
              <a:lnSpc>
                <a:spcPct val="96000"/>
              </a:lnSpc>
              <a:spcAft>
                <a:spcPts val="150"/>
              </a:spcAft>
            </a:pPr>
            <a:r>
              <a:rPr sz="900" b="1">
                <a:solidFill>
                  <a:srgbClr val="0E2A47"/>
                </a:solidFill>
                <a:latin typeface="Fira Sans Condensed"/>
              </a:rPr>
              <a:t>LDT-Schnittstelle</a:t>
            </a:r>
          </a:p>
          <a:p>
            <a:pPr algn="l">
              <a:lnSpc>
                <a:spcPct val="96000"/>
              </a:lnSpc>
              <a:spcAft>
                <a:spcPts val="150"/>
              </a:spcAft>
            </a:pPr>
            <a:r>
              <a:rPr sz="900" b="1">
                <a:solidFill>
                  <a:srgbClr val="0E2A47"/>
                </a:solidFill>
                <a:latin typeface="Fira Sans Condensed"/>
              </a:rPr>
              <a:t>Order-/Result-Mapping</a:t>
            </a:r>
          </a:p>
          <a:p>
            <a:pPr algn="l">
              <a:lnSpc>
                <a:spcPct val="96000"/>
              </a:lnSpc>
              <a:spcAft>
                <a:spcPts val="150"/>
              </a:spcAft>
            </a:pPr>
            <a:r>
              <a:rPr sz="900" b="1">
                <a:solidFill>
                  <a:srgbClr val="0E2A47"/>
                </a:solidFill>
                <a:latin typeface="Fira Sans Condensed"/>
              </a:rPr>
              <a:t>PVS-Integration</a:t>
            </a:r>
          </a:p>
          <a:p>
            <a:pPr algn="l">
              <a:lnSpc>
                <a:spcPct val="96000"/>
              </a:lnSpc>
              <a:spcAft>
                <a:spcPts val="150"/>
              </a:spcAft>
            </a:pPr>
            <a:r>
              <a:rPr sz="900" b="1">
                <a:solidFill>
                  <a:srgbClr val="0E2A47"/>
                </a:solidFill>
                <a:latin typeface="Fira Sans Condensed"/>
              </a:rPr>
              <a:t>TI-/eHealth-Anbindung</a:t>
            </a:r>
          </a:p>
          <a:p>
            <a:pPr algn="l">
              <a:lnSpc>
                <a:spcPct val="96000"/>
              </a:lnSpc>
              <a:spcAft>
                <a:spcPts val="150"/>
              </a:spcAft>
            </a:pPr>
            <a:r>
              <a:rPr sz="900" b="1">
                <a:solidFill>
                  <a:srgbClr val="0E2A47"/>
                </a:solidFill>
                <a:latin typeface="Fira Sans Condensed"/>
              </a:rPr>
              <a:t>LOINC-Codierung</a:t>
            </a:r>
          </a:p>
          <a:p>
            <a:pPr algn="l">
              <a:lnSpc>
                <a:spcPct val="96000"/>
              </a:lnSpc>
              <a:spcAft>
                <a:spcPts val="150"/>
              </a:spcAft>
            </a:pPr>
            <a:r>
              <a:rPr sz="900" b="1">
                <a:solidFill>
                  <a:srgbClr val="0E2A47"/>
                </a:solidFill>
                <a:latin typeface="Fira Sans Condensed"/>
              </a:rPr>
              <a:t>Schnittstellen-Monitoring</a:t>
            </a:r>
          </a:p>
          <a:p>
            <a:pPr algn="l">
              <a:lnSpc>
                <a:spcPct val="96000"/>
              </a:lnSpc>
              <a:spcAft>
                <a:spcPts val="150"/>
              </a:spcAft>
            </a:pPr>
            <a:r>
              <a:rPr sz="900" b="1">
                <a:solidFill>
                  <a:srgbClr val="0E2A47"/>
                </a:solidFill>
                <a:latin typeface="Fira Sans Condensed"/>
              </a:rPr>
              <a:t>API für Drittsysteme</a:t>
            </a:r>
          </a:p>
          <a:p>
            <a:pPr algn="l">
              <a:lnSpc>
                <a:spcPct val="96000"/>
              </a:lnSpc>
              <a:spcAft>
                <a:spcPts val="150"/>
              </a:spcAft>
            </a:pPr>
            <a:r>
              <a:rPr sz="900" b="1">
                <a:solidFill>
                  <a:srgbClr val="0E2A47"/>
                </a:solidFill>
                <a:latin typeface="Fira Sans Condensed"/>
              </a:rPr>
              <a:t>Gebührenordnungen &amp; Updates</a:t>
            </a:r>
          </a:p>
          <a:p>
            <a:pPr algn="l">
              <a:lnSpc>
                <a:spcPct val="96000"/>
              </a:lnSpc>
              <a:spcAft>
                <a:spcPts val="150"/>
              </a:spcAft>
            </a:pPr>
            <a:r>
              <a:rPr sz="900" b="1">
                <a:solidFill>
                  <a:srgbClr val="0E2A47"/>
                </a:solidFill>
                <a:latin typeface="Fira Sans Condensed"/>
              </a:rPr>
              <a:t>Automatische Leistungsableitung</a:t>
            </a:r>
          </a:p>
          <a:p>
            <a:pPr algn="l">
              <a:lnSpc>
                <a:spcPct val="96000"/>
              </a:lnSpc>
              <a:spcAft>
                <a:spcPts val="150"/>
              </a:spcAft>
            </a:pPr>
            <a:r>
              <a:rPr sz="900" b="1">
                <a:solidFill>
                  <a:srgbClr val="0E2A47"/>
                </a:solidFill>
                <a:latin typeface="Fira Sans Condensed"/>
              </a:rPr>
              <a:t>Abrechnungsprüfung</a:t>
            </a:r>
          </a:p>
          <a:p>
            <a:pPr algn="l">
              <a:lnSpc>
                <a:spcPct val="96000"/>
              </a:lnSpc>
              <a:spcAft>
                <a:spcPts val="150"/>
              </a:spcAft>
            </a:pPr>
            <a:r>
              <a:rPr sz="900" b="1">
                <a:solidFill>
                  <a:srgbClr val="0E2A47"/>
                </a:solidFill>
                <a:latin typeface="Fira Sans Condensed"/>
              </a:rPr>
              <a:t>Stammdatenverwaltung</a:t>
            </a:r>
          </a:p>
          <a:p>
            <a:pPr algn="l">
              <a:lnSpc>
                <a:spcPct val="96000"/>
              </a:lnSpc>
              <a:spcAft>
                <a:spcPts val="150"/>
              </a:spcAft>
            </a:pPr>
            <a:r>
              <a:rPr sz="900" b="1">
                <a:solidFill>
                  <a:srgbClr val="0E2A47"/>
                </a:solidFill>
                <a:latin typeface="Fira Sans Condensed"/>
              </a:rPr>
              <a:t>Leistungs-/Umsatzstatistik</a:t>
            </a:r>
          </a:p>
          <a:p>
            <a:pPr algn="l">
              <a:lnSpc>
                <a:spcPct val="96000"/>
              </a:lnSpc>
              <a:spcAft>
                <a:spcPts val="150"/>
              </a:spcAft>
            </a:pPr>
            <a:r>
              <a:rPr sz="900" b="1">
                <a:solidFill>
                  <a:srgbClr val="0E2A47"/>
                </a:solidFill>
                <a:latin typeface="Fira Sans Condensed"/>
              </a:rPr>
              <a:t>Rollen- &amp; Rechtekonzept</a:t>
            </a:r>
          </a:p>
          <a:p>
            <a:pPr algn="l">
              <a:lnSpc>
                <a:spcPct val="96000"/>
              </a:lnSpc>
              <a:spcAft>
                <a:spcPts val="150"/>
              </a:spcAft>
            </a:pPr>
            <a:r>
              <a:rPr sz="900" b="0">
                <a:solidFill>
                  <a:srgbClr val="6B7785"/>
                </a:solidFill>
                <a:latin typeface="Fira Sans Condensed"/>
              </a:rPr>
              <a:t>Anforderungsprofile</a:t>
            </a:r>
            <a:r>
              <a:rPr sz="800">
                <a:solidFill>
                  <a:srgbClr val="6B7785"/>
                </a:solidFill>
                <a:latin typeface="Fira Sans Condensed"/>
              </a:rPr>
              <a:t>  · auch: OE</a:t>
            </a:r>
          </a:p>
          <a:p>
            <a:pPr algn="l">
              <a:lnSpc>
                <a:spcPct val="96000"/>
              </a:lnSpc>
              <a:spcAft>
                <a:spcPts val="150"/>
              </a:spcAft>
            </a:pPr>
            <a:r>
              <a:rPr sz="900" b="0">
                <a:solidFill>
                  <a:srgbClr val="6B7785"/>
                </a:solidFill>
                <a:latin typeface="Fira Sans Condensed"/>
              </a:rPr>
              <a:t>Dringlichkeitssteuerung</a:t>
            </a:r>
            <a:r>
              <a:rPr sz="800">
                <a:solidFill>
                  <a:srgbClr val="6B7785"/>
                </a:solidFill>
                <a:latin typeface="Fira Sans Condensed"/>
              </a:rPr>
              <a:t>  · auch: PVT</a:t>
            </a:r>
          </a:p>
          <a:p>
            <a:pPr algn="l">
              <a:lnSpc>
                <a:spcPct val="96000"/>
              </a:lnSpc>
              <a:spcAft>
                <a:spcPts val="150"/>
              </a:spcAft>
            </a:pPr>
            <a:r>
              <a:rPr sz="900" b="0">
                <a:solidFill>
                  <a:srgbClr val="6B7785"/>
                </a:solidFill>
                <a:latin typeface="Fira Sans Condensed"/>
              </a:rPr>
              <a:t>Plausibilitäts- &amp; Pflichtfeldp…</a:t>
            </a:r>
            <a:r>
              <a:rPr sz="800">
                <a:solidFill>
                  <a:srgbClr val="6B7785"/>
                </a:solidFill>
                <a:latin typeface="Fira Sans Condensed"/>
              </a:rPr>
              <a:t>  · auch: OE, AB+M</a:t>
            </a:r>
          </a:p>
          <a:p>
            <a:pPr algn="l">
              <a:lnSpc>
                <a:spcPct val="96000"/>
              </a:lnSpc>
              <a:spcAft>
                <a:spcPts val="150"/>
              </a:spcAft>
            </a:pPr>
            <a:r>
              <a:rPr sz="900" b="0">
                <a:solidFill>
                  <a:srgbClr val="6B7785"/>
                </a:solidFill>
                <a:latin typeface="Fira Sans Condensed"/>
              </a:rPr>
              <a:t>Bidirektionale Geräteanbindung</a:t>
            </a:r>
            <a:r>
              <a:rPr sz="800">
                <a:solidFill>
                  <a:srgbClr val="6B7785"/>
                </a:solidFill>
                <a:latin typeface="Fira Sans Condensed"/>
              </a:rPr>
              <a:t>  · auch: R.LabOps, Sysmex</a:t>
            </a:r>
          </a:p>
          <a:p>
            <a:pPr algn="l">
              <a:lnSpc>
                <a:spcPct val="96000"/>
              </a:lnSpc>
              <a:spcAft>
                <a:spcPts val="150"/>
              </a:spcAft>
            </a:pPr>
            <a:r>
              <a:rPr sz="900" b="0">
                <a:solidFill>
                  <a:srgbClr val="6B7785"/>
                </a:solidFill>
                <a:latin typeface="Fira Sans Condensed"/>
              </a:rPr>
              <a:t>ISO 15189-Unterstützung</a:t>
            </a:r>
            <a:r>
              <a:rPr sz="800">
                <a:solidFill>
                  <a:srgbClr val="6B7785"/>
                </a:solidFill>
                <a:latin typeface="Fira Sans Condensed"/>
              </a:rPr>
              <a:t>  · auch: Consens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3273552" y="1335024"/>
            <a:ext cx="2724912" cy="4956048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3474720" y="1463040"/>
            <a:ext cx="2322576" cy="2926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400" b="1">
                <a:solidFill>
                  <a:srgbClr val="0E2A47"/>
                </a:solidFill>
                <a:latin typeface="Fira Sans"/>
              </a:rPr>
              <a:t>Order Entry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443984" y="1499616"/>
            <a:ext cx="1371600" cy="2194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/>
            <a:r>
              <a:rPr sz="850" b="0">
                <a:solidFill>
                  <a:srgbClr val="6B7785"/>
                </a:solidFill>
                <a:latin typeface="Fira Sans Condensed"/>
              </a:rPr>
              <a:t>12 · 4 nur hier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474720" y="1792224"/>
            <a:ext cx="2322576" cy="27432"/>
          </a:xfrm>
          <a:prstGeom prst="rect">
            <a:avLst/>
          </a:prstGeom>
          <a:solidFill>
            <a:srgbClr val="006E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3474720" y="1901952"/>
            <a:ext cx="2359152" cy="427939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6000"/>
              </a:lnSpc>
              <a:spcAft>
                <a:spcPts val="500"/>
              </a:spcAft>
            </a:pPr>
            <a:r>
              <a:rPr sz="1050" b="1">
                <a:solidFill>
                  <a:srgbClr val="0E2A47"/>
                </a:solidFill>
                <a:latin typeface="Fira Sans Condensed"/>
              </a:rPr>
              <a:t>Elektronische Auftragserfassung</a:t>
            </a:r>
          </a:p>
          <a:p>
            <a:pPr algn="l">
              <a:lnSpc>
                <a:spcPct val="96000"/>
              </a:lnSpc>
              <a:spcAft>
                <a:spcPts val="500"/>
              </a:spcAft>
            </a:pPr>
            <a:r>
              <a:rPr sz="1050" b="1">
                <a:solidFill>
                  <a:srgbClr val="0E2A47"/>
                </a:solidFill>
                <a:latin typeface="Fira Sans Condensed"/>
              </a:rPr>
              <a:t>Nachforderung</a:t>
            </a:r>
          </a:p>
          <a:p>
            <a:pPr algn="l">
              <a:lnSpc>
                <a:spcPct val="96000"/>
              </a:lnSpc>
              <a:spcAft>
                <a:spcPts val="500"/>
              </a:spcAft>
            </a:pPr>
            <a:r>
              <a:rPr sz="1050" b="1">
                <a:solidFill>
                  <a:srgbClr val="0E2A47"/>
                </a:solidFill>
                <a:latin typeface="Fira Sans Condensed"/>
              </a:rPr>
              <a:t>Auftragsstatus-Tracking</a:t>
            </a:r>
          </a:p>
          <a:p>
            <a:pPr algn="l">
              <a:lnSpc>
                <a:spcPct val="96000"/>
              </a:lnSpc>
              <a:spcAft>
                <a:spcPts val="500"/>
              </a:spcAft>
            </a:pPr>
            <a:r>
              <a:rPr sz="1050" b="1">
                <a:solidFill>
                  <a:srgbClr val="0E2A47"/>
                </a:solidFill>
                <a:latin typeface="Fira Sans Condensed"/>
              </a:rPr>
              <a:t>FHIR-Unterstützung</a:t>
            </a:r>
          </a:p>
          <a:p>
            <a:pPr algn="l">
              <a:lnSpc>
                <a:spcPct val="96000"/>
              </a:lnSpc>
              <a:spcAft>
                <a:spcPts val="500"/>
              </a:spcAft>
            </a:pPr>
            <a:r>
              <a:rPr sz="1050" b="0">
                <a:solidFill>
                  <a:srgbClr val="6B7785"/>
                </a:solidFill>
                <a:latin typeface="Fira Sans Condensed"/>
              </a:rPr>
              <a:t>Anforderungsprofile</a:t>
            </a:r>
            <a:r>
              <a:rPr sz="950">
                <a:solidFill>
                  <a:srgbClr val="6B7785"/>
                </a:solidFill>
                <a:latin typeface="Fira Sans Condensed"/>
              </a:rPr>
              <a:t>  · auch: Int.-Server</a:t>
            </a:r>
          </a:p>
          <a:p>
            <a:pPr algn="l">
              <a:lnSpc>
                <a:spcPct val="96000"/>
              </a:lnSpc>
              <a:spcAft>
                <a:spcPts val="500"/>
              </a:spcAft>
            </a:pPr>
            <a:r>
              <a:rPr sz="1050" b="0">
                <a:solidFill>
                  <a:srgbClr val="6B7785"/>
                </a:solidFill>
                <a:latin typeface="Fira Sans Condensed"/>
              </a:rPr>
              <a:t>Plausibilitäts- &amp; Pflichtfeldp…</a:t>
            </a:r>
            <a:r>
              <a:rPr sz="950">
                <a:solidFill>
                  <a:srgbClr val="6B7785"/>
                </a:solidFill>
                <a:latin typeface="Fira Sans Condensed"/>
              </a:rPr>
              <a:t>  · auch: AB+M, Int.-Server</a:t>
            </a:r>
          </a:p>
          <a:p>
            <a:pPr algn="l">
              <a:lnSpc>
                <a:spcPct val="96000"/>
              </a:lnSpc>
              <a:spcAft>
                <a:spcPts val="500"/>
              </a:spcAft>
            </a:pPr>
            <a:r>
              <a:rPr sz="1050" b="0">
                <a:solidFill>
                  <a:srgbClr val="6B7785"/>
                </a:solidFill>
                <a:latin typeface="Fira Sans Condensed"/>
              </a:rPr>
              <a:t>Diagnose- &amp; Indikationsangaben</a:t>
            </a:r>
            <a:r>
              <a:rPr sz="950">
                <a:solidFill>
                  <a:srgbClr val="6B7785"/>
                </a:solidFill>
                <a:latin typeface="Fira Sans Condensed"/>
              </a:rPr>
              <a:t>  · auch: AB+M</a:t>
            </a:r>
          </a:p>
          <a:p>
            <a:pPr algn="l">
              <a:lnSpc>
                <a:spcPct val="96000"/>
              </a:lnSpc>
              <a:spcAft>
                <a:spcPts val="500"/>
              </a:spcAft>
            </a:pPr>
            <a:r>
              <a:rPr sz="1050" b="0">
                <a:solidFill>
                  <a:srgbClr val="6B7785"/>
                </a:solidFill>
                <a:latin typeface="Fira Sans Condensed"/>
              </a:rPr>
              <a:t>Etiketten- &amp; Barcodedruck</a:t>
            </a:r>
            <a:r>
              <a:rPr sz="950">
                <a:solidFill>
                  <a:srgbClr val="6B7785"/>
                </a:solidFill>
                <a:latin typeface="Fira Sans Condensed"/>
              </a:rPr>
              <a:t>  · auch: PVT</a:t>
            </a:r>
          </a:p>
          <a:p>
            <a:pPr algn="l">
              <a:lnSpc>
                <a:spcPct val="96000"/>
              </a:lnSpc>
              <a:spcAft>
                <a:spcPts val="500"/>
              </a:spcAft>
            </a:pPr>
            <a:r>
              <a:rPr sz="1050" b="0">
                <a:solidFill>
                  <a:srgbClr val="6B7785"/>
                </a:solidFill>
                <a:latin typeface="Fira Sans Condensed"/>
              </a:rPr>
              <a:t>Abrechnungspfad bei Anforderun…</a:t>
            </a:r>
            <a:r>
              <a:rPr sz="950">
                <a:solidFill>
                  <a:srgbClr val="6B7785"/>
                </a:solidFill>
                <a:latin typeface="Fira Sans Condensed"/>
              </a:rPr>
              <a:t>  · auch: AB+M</a:t>
            </a:r>
          </a:p>
          <a:p>
            <a:pPr algn="l">
              <a:lnSpc>
                <a:spcPct val="96000"/>
              </a:lnSpc>
              <a:spcAft>
                <a:spcPts val="500"/>
              </a:spcAft>
            </a:pPr>
            <a:r>
              <a:rPr sz="1050" b="0">
                <a:solidFill>
                  <a:srgbClr val="6B7785"/>
                </a:solidFill>
                <a:latin typeface="Fira Sans Condensed"/>
              </a:rPr>
              <a:t>Mobile Auftragserfassung</a:t>
            </a:r>
            <a:r>
              <a:rPr sz="950">
                <a:solidFill>
                  <a:srgbClr val="6B7785"/>
                </a:solidFill>
                <a:latin typeface="Fira Sans Condensed"/>
              </a:rPr>
              <a:t>  · auch: Consens</a:t>
            </a:r>
          </a:p>
          <a:p>
            <a:pPr algn="l">
              <a:lnSpc>
                <a:spcPct val="96000"/>
              </a:lnSpc>
              <a:spcAft>
                <a:spcPts val="500"/>
              </a:spcAft>
            </a:pPr>
            <a:r>
              <a:rPr sz="1050" b="0">
                <a:solidFill>
                  <a:srgbClr val="6B7785"/>
                </a:solidFill>
                <a:latin typeface="Fira Sans Condensed"/>
              </a:rPr>
              <a:t>Entscheidungsunterstützung</a:t>
            </a:r>
            <a:r>
              <a:rPr sz="950">
                <a:solidFill>
                  <a:srgbClr val="6B7785"/>
                </a:solidFill>
                <a:latin typeface="Fira Sans Condensed"/>
              </a:rPr>
              <a:t>  · auch: Consens</a:t>
            </a:r>
          </a:p>
          <a:p>
            <a:pPr algn="l">
              <a:lnSpc>
                <a:spcPct val="96000"/>
              </a:lnSpc>
              <a:spcAft>
                <a:spcPts val="500"/>
              </a:spcAft>
            </a:pPr>
            <a:r>
              <a:rPr sz="1050" b="0">
                <a:solidFill>
                  <a:srgbClr val="6B7785"/>
                </a:solidFill>
                <a:latin typeface="Fira Sans Condensed"/>
              </a:rPr>
              <a:t>Mehrwege-Abrechnung</a:t>
            </a:r>
            <a:r>
              <a:rPr sz="950">
                <a:solidFill>
                  <a:srgbClr val="6B7785"/>
                </a:solidFill>
                <a:latin typeface="Fira Sans Condensed"/>
              </a:rPr>
              <a:t>  · auch: AB+M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181344" y="1335024"/>
            <a:ext cx="2724912" cy="153619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382512" y="1463040"/>
            <a:ext cx="2322576" cy="2926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400" b="1">
                <a:solidFill>
                  <a:srgbClr val="0E2A47"/>
                </a:solidFill>
                <a:latin typeface="Fira Sans"/>
              </a:rPr>
              <a:t>AB+M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351776" y="1499616"/>
            <a:ext cx="1371600" cy="2194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/>
            <a:r>
              <a:rPr sz="850" b="0">
                <a:solidFill>
                  <a:srgbClr val="6B7785"/>
                </a:solidFill>
                <a:latin typeface="Fira Sans Condensed"/>
              </a:rPr>
              <a:t>5 · 1 nur hier</a:t>
            </a:r>
          </a:p>
        </p:txBody>
      </p:sp>
      <p:sp>
        <p:nvSpPr>
          <p:cNvPr id="21" name="Rectangle 20"/>
          <p:cNvSpPr/>
          <p:nvPr/>
        </p:nvSpPr>
        <p:spPr>
          <a:xfrm>
            <a:off x="6382512" y="1792224"/>
            <a:ext cx="2322576" cy="27432"/>
          </a:xfrm>
          <a:prstGeom prst="rect">
            <a:avLst/>
          </a:prstGeom>
          <a:solidFill>
            <a:srgbClr val="28DC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382512" y="1901952"/>
            <a:ext cx="2359152" cy="8595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6000"/>
              </a:lnSpc>
              <a:spcAft>
                <a:spcPts val="300"/>
              </a:spcAft>
            </a:pPr>
            <a:r>
              <a:rPr sz="950" b="1">
                <a:solidFill>
                  <a:srgbClr val="0E2A47"/>
                </a:solidFill>
                <a:latin typeface="Fira Sans Condensed"/>
              </a:rPr>
              <a:t>Probeneingang &amp; Identifikation</a:t>
            </a:r>
          </a:p>
          <a:p>
            <a:pPr algn="l">
              <a:lnSpc>
                <a:spcPct val="96000"/>
              </a:lnSpc>
              <a:spcAft>
                <a:spcPts val="300"/>
              </a:spcAft>
            </a:pPr>
            <a:r>
              <a:rPr sz="950" b="0">
                <a:solidFill>
                  <a:srgbClr val="6B7785"/>
                </a:solidFill>
                <a:latin typeface="Fira Sans Condensed"/>
              </a:rPr>
              <a:t>Plausibilitäts- &amp; Pflichtfeldp…</a:t>
            </a:r>
            <a:r>
              <a:rPr sz="850">
                <a:solidFill>
                  <a:srgbClr val="6B7785"/>
                </a:solidFill>
                <a:latin typeface="Fira Sans Condensed"/>
              </a:rPr>
              <a:t>  · auch: OE, Int.-Server</a:t>
            </a:r>
          </a:p>
          <a:p>
            <a:pPr algn="l">
              <a:lnSpc>
                <a:spcPct val="96000"/>
              </a:lnSpc>
              <a:spcAft>
                <a:spcPts val="300"/>
              </a:spcAft>
            </a:pPr>
            <a:r>
              <a:rPr sz="950" b="0">
                <a:solidFill>
                  <a:srgbClr val="6B7785"/>
                </a:solidFill>
                <a:latin typeface="Fira Sans Condensed"/>
              </a:rPr>
              <a:t>Diagnose- &amp; Indikationsangaben</a:t>
            </a:r>
            <a:r>
              <a:rPr sz="850">
                <a:solidFill>
                  <a:srgbClr val="6B7785"/>
                </a:solidFill>
                <a:latin typeface="Fira Sans Condensed"/>
              </a:rPr>
              <a:t>  · auch: OE</a:t>
            </a:r>
          </a:p>
          <a:p>
            <a:pPr algn="l">
              <a:lnSpc>
                <a:spcPct val="96000"/>
              </a:lnSpc>
              <a:spcAft>
                <a:spcPts val="300"/>
              </a:spcAft>
            </a:pPr>
            <a:r>
              <a:rPr sz="950" b="0">
                <a:solidFill>
                  <a:srgbClr val="6B7785"/>
                </a:solidFill>
                <a:latin typeface="Fira Sans Condensed"/>
              </a:rPr>
              <a:t>Abrechnungspfad bei Anforderun…</a:t>
            </a:r>
            <a:r>
              <a:rPr sz="850">
                <a:solidFill>
                  <a:srgbClr val="6B7785"/>
                </a:solidFill>
                <a:latin typeface="Fira Sans Condensed"/>
              </a:rPr>
              <a:t>  · auch: OE</a:t>
            </a:r>
          </a:p>
          <a:p>
            <a:pPr algn="l">
              <a:lnSpc>
                <a:spcPct val="96000"/>
              </a:lnSpc>
              <a:spcAft>
                <a:spcPts val="300"/>
              </a:spcAft>
            </a:pPr>
            <a:r>
              <a:rPr sz="950" b="0">
                <a:solidFill>
                  <a:srgbClr val="6B7785"/>
                </a:solidFill>
                <a:latin typeface="Fira Sans Condensed"/>
              </a:rPr>
              <a:t>Mehrwege-Abrechnung</a:t>
            </a:r>
            <a:r>
              <a:rPr sz="850">
                <a:solidFill>
                  <a:srgbClr val="6B7785"/>
                </a:solidFill>
                <a:latin typeface="Fira Sans Condensed"/>
              </a:rPr>
              <a:t>  · auch: OE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6181344" y="3044951"/>
            <a:ext cx="2724912" cy="153619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382512" y="3172968"/>
            <a:ext cx="2322576" cy="2926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400" b="1">
                <a:solidFill>
                  <a:srgbClr val="0E2A47"/>
                </a:solidFill>
                <a:latin typeface="Fira Sans"/>
              </a:rPr>
              <a:t>Consens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351776" y="3209544"/>
            <a:ext cx="1371600" cy="2194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/>
            <a:r>
              <a:rPr sz="850" b="0">
                <a:solidFill>
                  <a:srgbClr val="6B7785"/>
                </a:solidFill>
                <a:latin typeface="Fira Sans Condensed"/>
              </a:rPr>
              <a:t>5 · 2 nur hier</a:t>
            </a:r>
          </a:p>
        </p:txBody>
      </p:sp>
      <p:sp>
        <p:nvSpPr>
          <p:cNvPr id="26" name="Rectangle 25"/>
          <p:cNvSpPr/>
          <p:nvPr/>
        </p:nvSpPr>
        <p:spPr>
          <a:xfrm>
            <a:off x="6382512" y="3502151"/>
            <a:ext cx="2322576" cy="27432"/>
          </a:xfrm>
          <a:prstGeom prst="rect">
            <a:avLst/>
          </a:prstGeom>
          <a:solidFill>
            <a:srgbClr val="28DC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6382512" y="3611879"/>
            <a:ext cx="2359152" cy="8595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6000"/>
              </a:lnSpc>
              <a:spcAft>
                <a:spcPts val="300"/>
              </a:spcAft>
            </a:pPr>
            <a:r>
              <a:rPr sz="950" b="1">
                <a:solidFill>
                  <a:srgbClr val="0E2A47"/>
                </a:solidFill>
                <a:latin typeface="Fira Sans Condensed"/>
              </a:rPr>
              <a:t>Kumulativbefund</a:t>
            </a:r>
          </a:p>
          <a:p>
            <a:pPr algn="l">
              <a:lnSpc>
                <a:spcPct val="96000"/>
              </a:lnSpc>
              <a:spcAft>
                <a:spcPts val="300"/>
              </a:spcAft>
            </a:pPr>
            <a:r>
              <a:rPr sz="950" b="1">
                <a:solidFill>
                  <a:srgbClr val="0E2A47"/>
                </a:solidFill>
                <a:latin typeface="Fira Sans Condensed"/>
              </a:rPr>
              <a:t>Chargen- &amp; Lot-Verfolgung</a:t>
            </a:r>
          </a:p>
          <a:p>
            <a:pPr algn="l">
              <a:lnSpc>
                <a:spcPct val="96000"/>
              </a:lnSpc>
              <a:spcAft>
                <a:spcPts val="300"/>
              </a:spcAft>
            </a:pPr>
            <a:r>
              <a:rPr sz="950" b="0">
                <a:solidFill>
                  <a:srgbClr val="6B7785"/>
                </a:solidFill>
                <a:latin typeface="Fira Sans Condensed"/>
              </a:rPr>
              <a:t>Mobile Auftragserfassung</a:t>
            </a:r>
            <a:r>
              <a:rPr sz="850">
                <a:solidFill>
                  <a:srgbClr val="6B7785"/>
                </a:solidFill>
                <a:latin typeface="Fira Sans Condensed"/>
              </a:rPr>
              <a:t>  · auch: OE</a:t>
            </a:r>
          </a:p>
          <a:p>
            <a:pPr algn="l">
              <a:lnSpc>
                <a:spcPct val="96000"/>
              </a:lnSpc>
              <a:spcAft>
                <a:spcPts val="300"/>
              </a:spcAft>
            </a:pPr>
            <a:r>
              <a:rPr sz="950" b="0">
                <a:solidFill>
                  <a:srgbClr val="6B7785"/>
                </a:solidFill>
                <a:latin typeface="Fira Sans Condensed"/>
              </a:rPr>
              <a:t>Entscheidungsunterstützung</a:t>
            </a:r>
            <a:r>
              <a:rPr sz="850">
                <a:solidFill>
                  <a:srgbClr val="6B7785"/>
                </a:solidFill>
                <a:latin typeface="Fira Sans Condensed"/>
              </a:rPr>
              <a:t>  · auch: OE</a:t>
            </a:r>
          </a:p>
          <a:p>
            <a:pPr algn="l">
              <a:lnSpc>
                <a:spcPct val="96000"/>
              </a:lnSpc>
              <a:spcAft>
                <a:spcPts val="300"/>
              </a:spcAft>
            </a:pPr>
            <a:r>
              <a:rPr sz="950" b="0">
                <a:solidFill>
                  <a:srgbClr val="6B7785"/>
                </a:solidFill>
                <a:latin typeface="Fira Sans Condensed"/>
              </a:rPr>
              <a:t>ISO 15189-Unterstützung</a:t>
            </a:r>
            <a:r>
              <a:rPr sz="850">
                <a:solidFill>
                  <a:srgbClr val="6B7785"/>
                </a:solidFill>
                <a:latin typeface="Fira Sans Condensed"/>
              </a:rPr>
              <a:t>  · auch: Int.-Server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6181344" y="4754879"/>
            <a:ext cx="2724912" cy="153619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6382512" y="4882895"/>
            <a:ext cx="2322576" cy="2926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400" b="1">
                <a:solidFill>
                  <a:srgbClr val="0E2A47"/>
                </a:solidFill>
                <a:latin typeface="Fira Sans"/>
              </a:rPr>
              <a:t>R. LabOps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351776" y="4919471"/>
            <a:ext cx="1371600" cy="2194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/>
            <a:r>
              <a:rPr sz="850" b="0">
                <a:solidFill>
                  <a:srgbClr val="6B7785"/>
                </a:solidFill>
                <a:latin typeface="Fira Sans Condensed"/>
              </a:rPr>
              <a:t>3 · 1 nur hier</a:t>
            </a:r>
          </a:p>
        </p:txBody>
      </p:sp>
      <p:sp>
        <p:nvSpPr>
          <p:cNvPr id="31" name="Rectangle 30"/>
          <p:cNvSpPr/>
          <p:nvPr/>
        </p:nvSpPr>
        <p:spPr>
          <a:xfrm>
            <a:off x="6382512" y="5212079"/>
            <a:ext cx="2322576" cy="27432"/>
          </a:xfrm>
          <a:prstGeom prst="rect">
            <a:avLst/>
          </a:prstGeom>
          <a:solidFill>
            <a:srgbClr val="28DC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6382512" y="5321807"/>
            <a:ext cx="2359152" cy="8595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6000"/>
              </a:lnSpc>
              <a:spcAft>
                <a:spcPts val="300"/>
              </a:spcAft>
            </a:pPr>
            <a:r>
              <a:rPr sz="950" b="1">
                <a:solidFill>
                  <a:srgbClr val="0E2A47"/>
                </a:solidFill>
                <a:latin typeface="Fira Sans Condensed"/>
              </a:rPr>
              <a:t>Aliquotierung &amp; Probenteilung</a:t>
            </a:r>
          </a:p>
          <a:p>
            <a:pPr algn="l">
              <a:lnSpc>
                <a:spcPct val="96000"/>
              </a:lnSpc>
              <a:spcAft>
                <a:spcPts val="300"/>
              </a:spcAft>
            </a:pPr>
            <a:r>
              <a:rPr sz="950" b="0">
                <a:solidFill>
                  <a:srgbClr val="6B7785"/>
                </a:solidFill>
                <a:latin typeface="Fira Sans Condensed"/>
              </a:rPr>
              <a:t>Technische Validierung</a:t>
            </a:r>
            <a:r>
              <a:rPr sz="850">
                <a:solidFill>
                  <a:srgbClr val="6B7785"/>
                </a:solidFill>
                <a:latin typeface="Fira Sans Condensed"/>
              </a:rPr>
              <a:t>  · auch: Sysmex</a:t>
            </a:r>
          </a:p>
          <a:p>
            <a:pPr algn="l">
              <a:lnSpc>
                <a:spcPct val="96000"/>
              </a:lnSpc>
              <a:spcAft>
                <a:spcPts val="300"/>
              </a:spcAft>
            </a:pPr>
            <a:r>
              <a:rPr sz="950" b="0">
                <a:solidFill>
                  <a:srgbClr val="6B7785"/>
                </a:solidFill>
                <a:latin typeface="Fira Sans Condensed"/>
              </a:rPr>
              <a:t>Bidirektionale Geräteanbindung</a:t>
            </a:r>
            <a:r>
              <a:rPr sz="850">
                <a:solidFill>
                  <a:srgbClr val="6B7785"/>
                </a:solidFill>
                <a:latin typeface="Fira Sans Condensed"/>
              </a:rPr>
              <a:t>  · auch: Int.-Server, Sysmex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9089136" y="1335024"/>
            <a:ext cx="2724912" cy="153619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9290304" y="1463040"/>
            <a:ext cx="2322576" cy="2926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400" b="1">
                <a:solidFill>
                  <a:srgbClr val="0E2A47"/>
                </a:solidFill>
                <a:latin typeface="Fira Sans"/>
              </a:rPr>
              <a:t>PVT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0259568" y="1499616"/>
            <a:ext cx="1371600" cy="2194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/>
            <a:r>
              <a:rPr sz="850" b="0">
                <a:solidFill>
                  <a:srgbClr val="6B7785"/>
                </a:solidFill>
                <a:latin typeface="Fira Sans Condensed"/>
              </a:rPr>
              <a:t>2 · 0 nur hier</a:t>
            </a:r>
          </a:p>
        </p:txBody>
      </p:sp>
      <p:sp>
        <p:nvSpPr>
          <p:cNvPr id="36" name="Rectangle 35"/>
          <p:cNvSpPr/>
          <p:nvPr/>
        </p:nvSpPr>
        <p:spPr>
          <a:xfrm>
            <a:off x="9290304" y="1792224"/>
            <a:ext cx="2322576" cy="27432"/>
          </a:xfrm>
          <a:prstGeom prst="rect">
            <a:avLst/>
          </a:prstGeom>
          <a:solidFill>
            <a:srgbClr val="28DC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9290304" y="1901952"/>
            <a:ext cx="2359152" cy="8595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6000"/>
              </a:lnSpc>
              <a:spcAft>
                <a:spcPts val="300"/>
              </a:spcAft>
            </a:pPr>
            <a:r>
              <a:rPr sz="950" b="0">
                <a:solidFill>
                  <a:srgbClr val="6B7785"/>
                </a:solidFill>
                <a:latin typeface="Fira Sans Condensed"/>
              </a:rPr>
              <a:t>Dringlichkeitssteuerung</a:t>
            </a:r>
            <a:r>
              <a:rPr sz="850">
                <a:solidFill>
                  <a:srgbClr val="6B7785"/>
                </a:solidFill>
                <a:latin typeface="Fira Sans Condensed"/>
              </a:rPr>
              <a:t>  · auch: Int.-Server</a:t>
            </a:r>
          </a:p>
          <a:p>
            <a:pPr algn="l">
              <a:lnSpc>
                <a:spcPct val="96000"/>
              </a:lnSpc>
              <a:spcAft>
                <a:spcPts val="300"/>
              </a:spcAft>
            </a:pPr>
            <a:r>
              <a:rPr sz="950" b="0">
                <a:solidFill>
                  <a:srgbClr val="6B7785"/>
                </a:solidFill>
                <a:latin typeface="Fira Sans Condensed"/>
              </a:rPr>
              <a:t>Etiketten- &amp; Barcodedruck</a:t>
            </a:r>
            <a:r>
              <a:rPr sz="850">
                <a:solidFill>
                  <a:srgbClr val="6B7785"/>
                </a:solidFill>
                <a:latin typeface="Fira Sans Condensed"/>
              </a:rPr>
              <a:t>  · auch: OE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9089136" y="3044951"/>
            <a:ext cx="2724912" cy="153619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9290304" y="3172968"/>
            <a:ext cx="2322576" cy="2926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400" b="1">
                <a:solidFill>
                  <a:srgbClr val="0E2A47"/>
                </a:solidFill>
                <a:latin typeface="Fira Sans"/>
              </a:rPr>
              <a:t>Sysmex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10259568" y="3209544"/>
            <a:ext cx="1371600" cy="2194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/>
            <a:r>
              <a:rPr sz="850" b="0">
                <a:solidFill>
                  <a:srgbClr val="6B7785"/>
                </a:solidFill>
                <a:latin typeface="Fira Sans Condensed"/>
              </a:rPr>
              <a:t>2 · 0 nur hier</a:t>
            </a:r>
          </a:p>
        </p:txBody>
      </p:sp>
      <p:sp>
        <p:nvSpPr>
          <p:cNvPr id="41" name="Rectangle 40"/>
          <p:cNvSpPr/>
          <p:nvPr/>
        </p:nvSpPr>
        <p:spPr>
          <a:xfrm>
            <a:off x="9290304" y="3502151"/>
            <a:ext cx="2322576" cy="27432"/>
          </a:xfrm>
          <a:prstGeom prst="rect">
            <a:avLst/>
          </a:prstGeom>
          <a:solidFill>
            <a:srgbClr val="28DC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9290304" y="3611879"/>
            <a:ext cx="2359152" cy="8595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6000"/>
              </a:lnSpc>
              <a:spcAft>
                <a:spcPts val="300"/>
              </a:spcAft>
            </a:pPr>
            <a:r>
              <a:rPr sz="950" b="0">
                <a:solidFill>
                  <a:srgbClr val="6B7785"/>
                </a:solidFill>
                <a:latin typeface="Fira Sans Condensed"/>
              </a:rPr>
              <a:t>Technische Validierung</a:t>
            </a:r>
            <a:r>
              <a:rPr sz="850">
                <a:solidFill>
                  <a:srgbClr val="6B7785"/>
                </a:solidFill>
                <a:latin typeface="Fira Sans Condensed"/>
              </a:rPr>
              <a:t>  · auch: R.LabOps</a:t>
            </a:r>
          </a:p>
          <a:p>
            <a:pPr algn="l">
              <a:lnSpc>
                <a:spcPct val="96000"/>
              </a:lnSpc>
              <a:spcAft>
                <a:spcPts val="300"/>
              </a:spcAft>
            </a:pPr>
            <a:r>
              <a:rPr sz="950" b="0">
                <a:solidFill>
                  <a:srgbClr val="6B7785"/>
                </a:solidFill>
                <a:latin typeface="Fira Sans Condensed"/>
              </a:rPr>
              <a:t>Bidirektionale Geräteanbindung</a:t>
            </a:r>
            <a:r>
              <a:rPr sz="850">
                <a:solidFill>
                  <a:srgbClr val="6B7785"/>
                </a:solidFill>
                <a:latin typeface="Fira Sans Condensed"/>
              </a:rPr>
              <a:t>  · auch: Int.-Server, R.LabOps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9089136" y="4754879"/>
            <a:ext cx="2724912" cy="153619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9290304" y="4882895"/>
            <a:ext cx="2322576" cy="2926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400" b="1">
                <a:solidFill>
                  <a:srgbClr val="0E2A47"/>
                </a:solidFill>
                <a:latin typeface="Fira Sans"/>
              </a:rPr>
              <a:t>SAP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10259568" y="4919471"/>
            <a:ext cx="1371600" cy="2194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/>
            <a:r>
              <a:rPr sz="850" b="0">
                <a:solidFill>
                  <a:srgbClr val="6B7785"/>
                </a:solidFill>
                <a:latin typeface="Fira Sans Condensed"/>
              </a:rPr>
              <a:t>1 · 1 nur hier</a:t>
            </a:r>
          </a:p>
        </p:txBody>
      </p:sp>
      <p:sp>
        <p:nvSpPr>
          <p:cNvPr id="46" name="Rectangle 45"/>
          <p:cNvSpPr/>
          <p:nvPr/>
        </p:nvSpPr>
        <p:spPr>
          <a:xfrm>
            <a:off x="9290304" y="5212079"/>
            <a:ext cx="2322576" cy="27432"/>
          </a:xfrm>
          <a:prstGeom prst="rect">
            <a:avLst/>
          </a:prstGeom>
          <a:solidFill>
            <a:srgbClr val="28DC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9290304" y="5321807"/>
            <a:ext cx="2359152" cy="8595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6000"/>
              </a:lnSpc>
              <a:spcAft>
                <a:spcPts val="300"/>
              </a:spcAft>
            </a:pPr>
            <a:r>
              <a:rPr sz="950" b="1">
                <a:solidFill>
                  <a:srgbClr val="0E2A47"/>
                </a:solidFill>
                <a:latin typeface="Fira Sans Condensed"/>
              </a:rPr>
              <a:t>Material- &amp; Lagerwirtschaft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